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3" r:id="rId3"/>
    <p:sldId id="258" r:id="rId4"/>
    <p:sldId id="257" r:id="rId5"/>
    <p:sldId id="259" r:id="rId6"/>
    <p:sldId id="262" r:id="rId7"/>
    <p:sldId id="260" r:id="rId8"/>
    <p:sldId id="261" r:id="rId9"/>
    <p:sldId id="263" r:id="rId10"/>
    <p:sldId id="266" r:id="rId11"/>
    <p:sldId id="267" r:id="rId12"/>
    <p:sldId id="269" r:id="rId13"/>
    <p:sldId id="270" r:id="rId14"/>
    <p:sldId id="271" r:id="rId15"/>
    <p:sldId id="27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2929"/>
    <a:srgbClr val="F5B9B9"/>
    <a:srgbClr val="FFEEDD"/>
    <a:srgbClr val="FFF8F3"/>
    <a:srgbClr val="FFFFFF"/>
    <a:srgbClr val="ED1B2F"/>
    <a:srgbClr val="FEDEDE"/>
    <a:srgbClr val="FFF6F0"/>
    <a:srgbClr val="FFF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7" d="100"/>
          <a:sy n="57" d="100"/>
        </p:scale>
        <p:origin x="28" y="3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BE81-DE22-4CB4-8030-DC8FA3E56F36}" type="doc">
      <dgm:prSet loTypeId="urn:microsoft.com/office/officeart/2009/3/layout/SnapshotPictureList" loCatId="picture" qsTypeId="urn:microsoft.com/office/officeart/2005/8/quickstyle/3d3" qsCatId="3D" csTypeId="urn:microsoft.com/office/officeart/2005/8/colors/accent2_1" csCatId="accent2" phldr="1"/>
      <dgm:spPr/>
    </dgm:pt>
    <dgm:pt modelId="{B014A8D3-5A60-4EB5-A8B6-0D2AF6BE4303}">
      <dgm:prSet phldrT="[Text]" custT="1"/>
      <dgm:spPr/>
      <dgm:t>
        <a:bodyPr/>
        <a:lstStyle/>
        <a:p>
          <a:endParaRPr lang="en-US" sz="2000" dirty="0">
            <a:latin typeface="FS Magistral Bold" panose="020B0804030204080304" pitchFamily="34" charset="0"/>
          </a:endParaRPr>
        </a:p>
      </dgm:t>
    </dgm:pt>
    <dgm:pt modelId="{3740500B-6904-49C2-8EED-BCA495869DB2}" type="parTrans" cxnId="{B863C8DF-DA5D-4145-BB30-E2232559E2B5}">
      <dgm:prSet/>
      <dgm:spPr/>
      <dgm:t>
        <a:bodyPr/>
        <a:lstStyle/>
        <a:p>
          <a:endParaRPr lang="en-US"/>
        </a:p>
      </dgm:t>
    </dgm:pt>
    <dgm:pt modelId="{C5B33464-F24E-4207-817A-ECF1AB32711B}" type="sibTrans" cxnId="{B863C8DF-DA5D-4145-BB30-E2232559E2B5}">
      <dgm:prSet/>
      <dgm:spPr/>
      <dgm:t>
        <a:bodyPr/>
        <a:lstStyle/>
        <a:p>
          <a:endParaRPr lang="en-US"/>
        </a:p>
      </dgm:t>
    </dgm:pt>
    <dgm:pt modelId="{95A028BF-05F4-435F-9FA6-FDD8A3CFA60A}" type="pres">
      <dgm:prSet presAssocID="{68C4BE81-DE22-4CB4-8030-DC8FA3E56F36}" presName="Name0" presStyleCnt="0">
        <dgm:presLayoutVars>
          <dgm:chMax/>
          <dgm:chPref/>
          <dgm:dir/>
          <dgm:animLvl val="lvl"/>
        </dgm:presLayoutVars>
      </dgm:prSet>
      <dgm:spPr/>
    </dgm:pt>
    <dgm:pt modelId="{3DD53900-7A71-4A24-9A29-462068304CE9}" type="pres">
      <dgm:prSet presAssocID="{B014A8D3-5A60-4EB5-A8B6-0D2AF6BE4303}" presName="composite" presStyleCnt="0"/>
      <dgm:spPr/>
    </dgm:pt>
    <dgm:pt modelId="{E676E832-A872-43E6-B0D5-3AA40B76ADDF}" type="pres">
      <dgm:prSet presAssocID="{B014A8D3-5A60-4EB5-A8B6-0D2AF6BE4303}" presName="ParentAccentShape" presStyleLbl="trBgShp" presStyleIdx="0" presStyleCnt="1" custScaleX="162293" custScaleY="140720" custLinFactNeighborX="6804" custLinFactNeighborY="728"/>
      <dgm:spPr/>
    </dgm:pt>
    <dgm:pt modelId="{8642C90C-60EC-45A8-852B-F1CFD61FB4BC}" type="pres">
      <dgm:prSet presAssocID="{B014A8D3-5A60-4EB5-A8B6-0D2AF6BE4303}" presName="ParentText" presStyleLbl="revTx" presStyleIdx="0" presStyleCnt="2" custScaleX="184881" custLinFactX="6684" custLinFactNeighborX="100000">
        <dgm:presLayoutVars>
          <dgm:chMax val="1"/>
          <dgm:chPref val="1"/>
          <dgm:bulletEnabled val="1"/>
        </dgm:presLayoutVars>
      </dgm:prSet>
      <dgm:spPr/>
    </dgm:pt>
    <dgm:pt modelId="{3805F19D-829A-4AF8-8491-D347DD330DF3}" type="pres">
      <dgm:prSet presAssocID="{B014A8D3-5A60-4EB5-A8B6-0D2AF6BE4303}" presName="ChildText" presStyleLbl="revTx" presStyleIdx="1" presStyleCnt="2">
        <dgm:presLayoutVars>
          <dgm:chMax val="0"/>
          <dgm:chPref val="0"/>
        </dgm:presLayoutVars>
      </dgm:prSet>
      <dgm:spPr/>
    </dgm:pt>
    <dgm:pt modelId="{81F6C4A9-94F7-4C88-A372-FB0FC0B7C5E9}" type="pres">
      <dgm:prSet presAssocID="{B014A8D3-5A60-4EB5-A8B6-0D2AF6BE4303}" presName="ChildAccentShape" presStyleLbl="trBgShp" presStyleIdx="0" presStyleCnt="1"/>
      <dgm:spPr/>
    </dgm:pt>
    <dgm:pt modelId="{F618FD64-C57A-4C53-82ED-57923688F832}" type="pres">
      <dgm:prSet presAssocID="{B014A8D3-5A60-4EB5-A8B6-0D2AF6BE4303}" presName="Image" presStyleLbl="alignImgPlace1" presStyleIdx="0" presStyleCnt="1" custScaleX="162293" custScaleY="140720" custLinFactNeighborX="6234" custLinFactNeighborY="3220"/>
      <dgm:spPr>
        <a:blipFill>
          <a:blip xmlns:r="http://schemas.openxmlformats.org/officeDocument/2006/relationships" r:embed="rId1">
            <a:alphaModFix/>
          </a:blip>
          <a:srcRect/>
          <a:stretch>
            <a:fillRect l="-11000" r="-11000"/>
          </a:stretch>
        </a:blipFill>
      </dgm:spPr>
    </dgm:pt>
  </dgm:ptLst>
  <dgm:cxnLst>
    <dgm:cxn modelId="{C04C1F5B-DC8B-4F6D-8A6A-04B1BEB6BBA6}" type="presOf" srcId="{68C4BE81-DE22-4CB4-8030-DC8FA3E56F36}" destId="{95A028BF-05F4-435F-9FA6-FDD8A3CFA60A}" srcOrd="0" destOrd="0" presId="urn:microsoft.com/office/officeart/2009/3/layout/SnapshotPictureList"/>
    <dgm:cxn modelId="{D6A10A46-DFF1-41BA-8A0F-6B9DA590CE59}" type="presOf" srcId="{B014A8D3-5A60-4EB5-A8B6-0D2AF6BE4303}" destId="{8642C90C-60EC-45A8-852B-F1CFD61FB4BC}" srcOrd="0" destOrd="0" presId="urn:microsoft.com/office/officeart/2009/3/layout/SnapshotPictureList"/>
    <dgm:cxn modelId="{B863C8DF-DA5D-4145-BB30-E2232559E2B5}" srcId="{68C4BE81-DE22-4CB4-8030-DC8FA3E56F36}" destId="{B014A8D3-5A60-4EB5-A8B6-0D2AF6BE4303}" srcOrd="0" destOrd="0" parTransId="{3740500B-6904-49C2-8EED-BCA495869DB2}" sibTransId="{C5B33464-F24E-4207-817A-ECF1AB32711B}"/>
    <dgm:cxn modelId="{7F43ED0F-BE58-41EA-99E2-8CB69EC9C855}" type="presParOf" srcId="{95A028BF-05F4-435F-9FA6-FDD8A3CFA60A}" destId="{3DD53900-7A71-4A24-9A29-462068304CE9}" srcOrd="0" destOrd="0" presId="urn:microsoft.com/office/officeart/2009/3/layout/SnapshotPictureList"/>
    <dgm:cxn modelId="{C92B73A2-19FE-4439-9C89-5C5A1FBBE22F}" type="presParOf" srcId="{3DD53900-7A71-4A24-9A29-462068304CE9}" destId="{E676E832-A872-43E6-B0D5-3AA40B76ADDF}" srcOrd="0" destOrd="0" presId="urn:microsoft.com/office/officeart/2009/3/layout/SnapshotPictureList"/>
    <dgm:cxn modelId="{1BC4EDA3-0DF9-4A73-B583-22A5BB9CED5C}" type="presParOf" srcId="{3DD53900-7A71-4A24-9A29-462068304CE9}" destId="{8642C90C-60EC-45A8-852B-F1CFD61FB4BC}" srcOrd="1" destOrd="0" presId="urn:microsoft.com/office/officeart/2009/3/layout/SnapshotPictureList"/>
    <dgm:cxn modelId="{D4776B95-3945-419B-8A74-FBD4D7EEDECB}" type="presParOf" srcId="{3DD53900-7A71-4A24-9A29-462068304CE9}" destId="{3805F19D-829A-4AF8-8491-D347DD330DF3}" srcOrd="2" destOrd="0" presId="urn:microsoft.com/office/officeart/2009/3/layout/SnapshotPictureList"/>
    <dgm:cxn modelId="{CB8E4B4E-7F18-499B-94EA-3691E85109E5}" type="presParOf" srcId="{3DD53900-7A71-4A24-9A29-462068304CE9}" destId="{81F6C4A9-94F7-4C88-A372-FB0FC0B7C5E9}" srcOrd="3" destOrd="0" presId="urn:microsoft.com/office/officeart/2009/3/layout/SnapshotPictureList"/>
    <dgm:cxn modelId="{864206C4-5FF7-45F3-919F-771D80F4E058}" type="presParOf" srcId="{3DD53900-7A71-4A24-9A29-462068304CE9}" destId="{F618FD64-C57A-4C53-82ED-57923688F832}" srcOrd="4" destOrd="0" presId="urn:microsoft.com/office/officeart/2009/3/layout/Snapshot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E832-A872-43E6-B0D5-3AA40B76ADDF}">
      <dsp:nvSpPr>
        <dsp:cNvPr id="0" name=""/>
        <dsp:cNvSpPr/>
      </dsp:nvSpPr>
      <dsp:spPr>
        <a:xfrm>
          <a:off x="314487" y="192700"/>
          <a:ext cx="4031622" cy="2487589"/>
        </a:xfrm>
        <a:prstGeom prst="frame">
          <a:avLst>
            <a:gd name="adj1" fmla="val 5450"/>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F618FD64-C57A-4C53-82ED-57923688F832}">
      <dsp:nvSpPr>
        <dsp:cNvPr id="0" name=""/>
        <dsp:cNvSpPr/>
      </dsp:nvSpPr>
      <dsp:spPr>
        <a:xfrm>
          <a:off x="228608" y="54019"/>
          <a:ext cx="3876610" cy="2353042"/>
        </a:xfrm>
        <a:prstGeom prst="rect">
          <a:avLst/>
        </a:prstGeom>
        <a:blipFill>
          <a:blip xmlns:r="http://schemas.openxmlformats.org/officeDocument/2006/relationships" r:embed="rId1">
            <a:alphaModFix/>
          </a:blip>
          <a:srcRect/>
          <a:stretch>
            <a:fillRect l="-11000" r="-11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42C90C-60EC-45A8-852B-F1CFD61FB4BC}">
      <dsp:nvSpPr>
        <dsp:cNvPr id="0" name=""/>
        <dsp:cNvSpPr/>
      </dsp:nvSpPr>
      <dsp:spPr>
        <a:xfrm>
          <a:off x="644042" y="2013364"/>
          <a:ext cx="4236603" cy="20983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FS Magistral Bold" panose="020B0804030204080304" pitchFamily="34" charset="0"/>
          </a:endParaRPr>
        </a:p>
      </dsp:txBody>
      <dsp:txXfrm>
        <a:off x="644042" y="2013364"/>
        <a:ext cx="4236603" cy="209834"/>
      </dsp:txXfrm>
    </dsp:sp>
    <dsp:sp modelId="{3805F19D-829A-4AF8-8491-D347DD330DF3}">
      <dsp:nvSpPr>
        <dsp:cNvPr id="0" name=""/>
        <dsp:cNvSpPr/>
      </dsp:nvSpPr>
      <dsp:spPr>
        <a:xfrm>
          <a:off x="3504490" y="552439"/>
          <a:ext cx="1135732" cy="17677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09199-BFA3-4349-950F-79612D3F3CD2}"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4B458-DC83-474B-B572-B4BA7664F1C4}" type="slidenum">
              <a:rPr lang="en-US" smtClean="0"/>
              <a:t>‹#›</a:t>
            </a:fld>
            <a:endParaRPr lang="en-US"/>
          </a:p>
        </p:txBody>
      </p:sp>
    </p:spTree>
    <p:extLst>
      <p:ext uri="{BB962C8B-B14F-4D97-AF65-F5344CB8AC3E}">
        <p14:creationId xmlns:p14="http://schemas.microsoft.com/office/powerpoint/2010/main" val="320653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1</a:t>
            </a:fld>
            <a:endParaRPr lang="en-US"/>
          </a:p>
        </p:txBody>
      </p:sp>
    </p:spTree>
    <p:extLst>
      <p:ext uri="{BB962C8B-B14F-4D97-AF65-F5344CB8AC3E}">
        <p14:creationId xmlns:p14="http://schemas.microsoft.com/office/powerpoint/2010/main" val="3947795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10</a:t>
            </a:fld>
            <a:endParaRPr lang="en-US"/>
          </a:p>
        </p:txBody>
      </p:sp>
    </p:spTree>
    <p:extLst>
      <p:ext uri="{BB962C8B-B14F-4D97-AF65-F5344CB8AC3E}">
        <p14:creationId xmlns:p14="http://schemas.microsoft.com/office/powerpoint/2010/main" val="295905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11</a:t>
            </a:fld>
            <a:endParaRPr lang="en-US"/>
          </a:p>
        </p:txBody>
      </p:sp>
    </p:spTree>
    <p:extLst>
      <p:ext uri="{BB962C8B-B14F-4D97-AF65-F5344CB8AC3E}">
        <p14:creationId xmlns:p14="http://schemas.microsoft.com/office/powerpoint/2010/main" val="307402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12</a:t>
            </a:fld>
            <a:endParaRPr lang="en-US"/>
          </a:p>
        </p:txBody>
      </p:sp>
    </p:spTree>
    <p:extLst>
      <p:ext uri="{BB962C8B-B14F-4D97-AF65-F5344CB8AC3E}">
        <p14:creationId xmlns:p14="http://schemas.microsoft.com/office/powerpoint/2010/main" val="202338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13</a:t>
            </a:fld>
            <a:endParaRPr lang="en-US"/>
          </a:p>
        </p:txBody>
      </p:sp>
    </p:spTree>
    <p:extLst>
      <p:ext uri="{BB962C8B-B14F-4D97-AF65-F5344CB8AC3E}">
        <p14:creationId xmlns:p14="http://schemas.microsoft.com/office/powerpoint/2010/main" val="3574272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14</a:t>
            </a:fld>
            <a:endParaRPr lang="en-US"/>
          </a:p>
        </p:txBody>
      </p:sp>
    </p:spTree>
    <p:extLst>
      <p:ext uri="{BB962C8B-B14F-4D97-AF65-F5344CB8AC3E}">
        <p14:creationId xmlns:p14="http://schemas.microsoft.com/office/powerpoint/2010/main" val="386437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15</a:t>
            </a:fld>
            <a:endParaRPr lang="en-US"/>
          </a:p>
        </p:txBody>
      </p:sp>
    </p:spTree>
    <p:extLst>
      <p:ext uri="{BB962C8B-B14F-4D97-AF65-F5344CB8AC3E}">
        <p14:creationId xmlns:p14="http://schemas.microsoft.com/office/powerpoint/2010/main" val="136418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16</a:t>
            </a:fld>
            <a:endParaRPr lang="en-US"/>
          </a:p>
        </p:txBody>
      </p:sp>
    </p:spTree>
    <p:extLst>
      <p:ext uri="{BB962C8B-B14F-4D97-AF65-F5344CB8AC3E}">
        <p14:creationId xmlns:p14="http://schemas.microsoft.com/office/powerpoint/2010/main" val="332253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17</a:t>
            </a:fld>
            <a:endParaRPr lang="en-US"/>
          </a:p>
        </p:txBody>
      </p:sp>
    </p:spTree>
    <p:extLst>
      <p:ext uri="{BB962C8B-B14F-4D97-AF65-F5344CB8AC3E}">
        <p14:creationId xmlns:p14="http://schemas.microsoft.com/office/powerpoint/2010/main" val="204888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2</a:t>
            </a:fld>
            <a:endParaRPr lang="en-US"/>
          </a:p>
        </p:txBody>
      </p:sp>
    </p:spTree>
    <p:extLst>
      <p:ext uri="{BB962C8B-B14F-4D97-AF65-F5344CB8AC3E}">
        <p14:creationId xmlns:p14="http://schemas.microsoft.com/office/powerpoint/2010/main" val="304050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e </a:t>
            </a:r>
            <a:r>
              <a:rPr lang="en-US" dirty="0" err="1"/>
              <a:t>chưa</a:t>
            </a:r>
            <a:r>
              <a:rPr lang="en-US" dirty="0"/>
              <a:t> </a:t>
            </a:r>
            <a:r>
              <a:rPr lang="en-US" dirty="0" err="1"/>
              <a:t>sửa</a:t>
            </a:r>
            <a:r>
              <a:rPr lang="en-US" dirty="0"/>
              <a:t> ạ</a:t>
            </a:r>
          </a:p>
        </p:txBody>
      </p:sp>
      <p:sp>
        <p:nvSpPr>
          <p:cNvPr id="4" name="Slide Number Placeholder 3"/>
          <p:cNvSpPr>
            <a:spLocks noGrp="1"/>
          </p:cNvSpPr>
          <p:nvPr>
            <p:ph type="sldNum" sz="quarter" idx="5"/>
          </p:nvPr>
        </p:nvSpPr>
        <p:spPr/>
        <p:txBody>
          <a:bodyPr/>
          <a:lstStyle/>
          <a:p>
            <a:fld id="{A424B458-DC83-474B-B572-B4BA7664F1C4}" type="slidenum">
              <a:rPr lang="en-US" smtClean="0"/>
              <a:t>3</a:t>
            </a:fld>
            <a:endParaRPr lang="en-US"/>
          </a:p>
        </p:txBody>
      </p:sp>
    </p:spTree>
    <p:extLst>
      <p:ext uri="{BB962C8B-B14F-4D97-AF65-F5344CB8AC3E}">
        <p14:creationId xmlns:p14="http://schemas.microsoft.com/office/powerpoint/2010/main" val="419078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4</a:t>
            </a:fld>
            <a:endParaRPr lang="en-US"/>
          </a:p>
        </p:txBody>
      </p:sp>
    </p:spTree>
    <p:extLst>
      <p:ext uri="{BB962C8B-B14F-4D97-AF65-F5344CB8AC3E}">
        <p14:creationId xmlns:p14="http://schemas.microsoft.com/office/powerpoint/2010/main" val="39478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5</a:t>
            </a:fld>
            <a:endParaRPr lang="en-US"/>
          </a:p>
        </p:txBody>
      </p:sp>
    </p:spTree>
    <p:extLst>
      <p:ext uri="{BB962C8B-B14F-4D97-AF65-F5344CB8AC3E}">
        <p14:creationId xmlns:p14="http://schemas.microsoft.com/office/powerpoint/2010/main" val="3259193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6</a:t>
            </a:fld>
            <a:endParaRPr lang="en-US"/>
          </a:p>
        </p:txBody>
      </p:sp>
    </p:spTree>
    <p:extLst>
      <p:ext uri="{BB962C8B-B14F-4D97-AF65-F5344CB8AC3E}">
        <p14:creationId xmlns:p14="http://schemas.microsoft.com/office/powerpoint/2010/main" val="265024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7</a:t>
            </a:fld>
            <a:endParaRPr lang="en-US"/>
          </a:p>
        </p:txBody>
      </p:sp>
    </p:spTree>
    <p:extLst>
      <p:ext uri="{BB962C8B-B14F-4D97-AF65-F5344CB8AC3E}">
        <p14:creationId xmlns:p14="http://schemas.microsoft.com/office/powerpoint/2010/main" val="411080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8</a:t>
            </a:fld>
            <a:endParaRPr lang="en-US"/>
          </a:p>
        </p:txBody>
      </p:sp>
    </p:spTree>
    <p:extLst>
      <p:ext uri="{BB962C8B-B14F-4D97-AF65-F5344CB8AC3E}">
        <p14:creationId xmlns:p14="http://schemas.microsoft.com/office/powerpoint/2010/main" val="71080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4B458-DC83-474B-B572-B4BA7664F1C4}" type="slidenum">
              <a:rPr lang="en-US" smtClean="0"/>
              <a:t>9</a:t>
            </a:fld>
            <a:endParaRPr lang="en-US"/>
          </a:p>
        </p:txBody>
      </p:sp>
    </p:spTree>
    <p:extLst>
      <p:ext uri="{BB962C8B-B14F-4D97-AF65-F5344CB8AC3E}">
        <p14:creationId xmlns:p14="http://schemas.microsoft.com/office/powerpoint/2010/main" val="146602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F23A-94C9-4C38-977B-3C3A2EAB9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7DD37-2837-4ECC-91A8-8FF2744F7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B5A72B-9901-4C28-A353-C1AB549A29A5}"/>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2B794023-2EC6-4FF4-B17C-554A46D4B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83DE9-615E-46AB-AF15-34F0ADD520E3}"/>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6303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2E69-A414-44DB-A42E-5023FB704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32BA-6176-4EE0-8700-0661CE928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0B9A9-B07B-4CCE-97C6-8408B9E18B28}"/>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980FC531-0667-4B2D-9F3E-581937BC6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139E-8606-4EB3-8C60-ADB77CB011E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38084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2DE68-365E-40E2-B893-69C750269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3826-7CAC-422F-9C52-392D9A0A95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4AF07-EA01-4A55-A888-8B2970A06874}"/>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A775F436-9DF5-47FF-93F3-4293CA6F7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E74A0-4C1F-43D1-ACBA-43112D642D8C}"/>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4193918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762-DCEA-45E8-A8F0-1A40DADCC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4509-7940-4A43-AEA6-16730E66D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54900-B1DD-4F10-8879-D74845357832}"/>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FD8DBB39-C5F6-47B3-B4F9-D4C49688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DFEFF-FCFA-48C3-93DB-30BD1A71F076}"/>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035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D27-8937-48EE-B519-02A1057F86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C8C3F-8FB5-4E33-8F2C-A1D6A8191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B372B-2EE0-44C2-B506-42714F12B533}"/>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F511A3A1-9189-4D81-86EE-B5043B8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6473E-D7DF-4632-ADD4-2A1F57423465}"/>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11505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0F42-E8E5-4F7C-BBB0-3E5F06575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15169-8CE5-4027-AFA1-EFC1C1694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5F1E4-76C1-4FF5-9BC8-847636E03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539A10-5C50-4EDC-83E1-516706E2C273}"/>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6" name="Footer Placeholder 5">
            <a:extLst>
              <a:ext uri="{FF2B5EF4-FFF2-40B4-BE49-F238E27FC236}">
                <a16:creationId xmlns:a16="http://schemas.microsoft.com/office/drawing/2014/main" id="{DE631AC1-7CF8-47D4-B123-BF01520C8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00C6-F5C6-415E-91CE-430B1E3781C4}"/>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125781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2AC9-C6CF-4683-8A4F-68A5CCB53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473AF-F34E-46EC-ABA4-B49665434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7CDC3-AD9B-49C2-9B54-87882BD9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15F4C-2597-4811-9AB2-43A0906C5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75249-B013-4CEA-A038-0A21F826D7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FCFEC6-45B5-4D28-B148-F24568BF1017}"/>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8" name="Footer Placeholder 7">
            <a:extLst>
              <a:ext uri="{FF2B5EF4-FFF2-40B4-BE49-F238E27FC236}">
                <a16:creationId xmlns:a16="http://schemas.microsoft.com/office/drawing/2014/main" id="{1C7ED77F-8477-44D0-83B5-F85E6E954D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7E4E9A-6684-4231-9107-4D5F7FAD3F6E}"/>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8152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297B-4925-43DE-B684-F8289CD37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64D2E-2CBA-4E82-8D00-5FFDE31B1D4E}"/>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4" name="Footer Placeholder 3">
            <a:extLst>
              <a:ext uri="{FF2B5EF4-FFF2-40B4-BE49-F238E27FC236}">
                <a16:creationId xmlns:a16="http://schemas.microsoft.com/office/drawing/2014/main" id="{4DEDAD95-C7E5-4815-9227-E03CD2659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48906-33C3-419B-894F-1C5A014CABDA}"/>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9919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CE6D8-D2E8-49D9-A426-9B327EFFB654}"/>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3" name="Footer Placeholder 2">
            <a:extLst>
              <a:ext uri="{FF2B5EF4-FFF2-40B4-BE49-F238E27FC236}">
                <a16:creationId xmlns:a16="http://schemas.microsoft.com/office/drawing/2014/main" id="{76A4B676-CB10-47DF-BF37-5FB806CCB0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721F4-00E9-4822-9D06-1A2AA669C02F}"/>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8262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25A4-0C7F-4A19-B92D-35F09F2B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75054-51BE-4AED-9813-79318F83E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FD82B-2589-4949-AFAD-0EED42FB28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85F9A-904C-4EB3-8EEF-0BE42E790194}"/>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6" name="Footer Placeholder 5">
            <a:extLst>
              <a:ext uri="{FF2B5EF4-FFF2-40B4-BE49-F238E27FC236}">
                <a16:creationId xmlns:a16="http://schemas.microsoft.com/office/drawing/2014/main" id="{D3831EF1-1CC3-4D6C-A42F-A4DD7D201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0DECB-D37F-4F74-83CA-1814EA7B1BD0}"/>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353360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6C42-3F27-4125-A909-BEA291A3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CA5FB-8BA4-4346-8898-13BE3C3F8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18C67-D964-4E94-87C3-524F285E6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89DD4-4C03-418D-ADE1-DEA0E05FE0A5}"/>
              </a:ext>
            </a:extLst>
          </p:cNvPr>
          <p:cNvSpPr>
            <a:spLocks noGrp="1"/>
          </p:cNvSpPr>
          <p:nvPr>
            <p:ph type="dt" sz="half" idx="10"/>
          </p:nvPr>
        </p:nvSpPr>
        <p:spPr/>
        <p:txBody>
          <a:bodyPr/>
          <a:lstStyle/>
          <a:p>
            <a:fld id="{6603F711-A6DB-422A-9C62-8454CDF57CD7}" type="datetimeFigureOut">
              <a:rPr lang="en-US" smtClean="0"/>
              <a:t>11/6/2024</a:t>
            </a:fld>
            <a:endParaRPr lang="en-US"/>
          </a:p>
        </p:txBody>
      </p:sp>
      <p:sp>
        <p:nvSpPr>
          <p:cNvPr id="6" name="Footer Placeholder 5">
            <a:extLst>
              <a:ext uri="{FF2B5EF4-FFF2-40B4-BE49-F238E27FC236}">
                <a16:creationId xmlns:a16="http://schemas.microsoft.com/office/drawing/2014/main" id="{C7DA30AB-4A96-4DF0-9B5F-409F9C30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5FF47-2A0C-44C9-87E4-4D289A7CBD09}"/>
              </a:ext>
            </a:extLst>
          </p:cNvPr>
          <p:cNvSpPr>
            <a:spLocks noGrp="1"/>
          </p:cNvSpPr>
          <p:nvPr>
            <p:ph type="sldNum" sz="quarter" idx="12"/>
          </p:nvPr>
        </p:nvSpPr>
        <p:spPr/>
        <p:txBody>
          <a:bodyPr/>
          <a:lstStyle/>
          <a:p>
            <a:fld id="{D4E3465E-41B5-430D-B9DF-65FE5E3F5321}" type="slidenum">
              <a:rPr lang="en-US" smtClean="0"/>
              <a:t>‹#›</a:t>
            </a:fld>
            <a:endParaRPr lang="en-US"/>
          </a:p>
        </p:txBody>
      </p:sp>
    </p:spTree>
    <p:extLst>
      <p:ext uri="{BB962C8B-B14F-4D97-AF65-F5344CB8AC3E}">
        <p14:creationId xmlns:p14="http://schemas.microsoft.com/office/powerpoint/2010/main" val="209029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7B018-0FFB-40A3-83E1-22C8A7814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F4C83-7706-4128-AFE3-40076AC42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90245-DAC9-4AF7-AF60-3EE4AE9DC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3F711-A6DB-422A-9C62-8454CDF57CD7}" type="datetimeFigureOut">
              <a:rPr lang="en-US" smtClean="0"/>
              <a:t>11/6/2024</a:t>
            </a:fld>
            <a:endParaRPr lang="en-US"/>
          </a:p>
        </p:txBody>
      </p:sp>
      <p:sp>
        <p:nvSpPr>
          <p:cNvPr id="5" name="Footer Placeholder 4">
            <a:extLst>
              <a:ext uri="{FF2B5EF4-FFF2-40B4-BE49-F238E27FC236}">
                <a16:creationId xmlns:a16="http://schemas.microsoft.com/office/drawing/2014/main" id="{D104D81C-7FE8-4170-A313-7E6145100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563CF-9A82-41B4-BD06-85E878FED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3465E-41B5-430D-B9DF-65FE5E3F5321}" type="slidenum">
              <a:rPr lang="en-US" smtClean="0"/>
              <a:t>‹#›</a:t>
            </a:fld>
            <a:endParaRPr lang="en-US"/>
          </a:p>
        </p:txBody>
      </p:sp>
    </p:spTree>
    <p:extLst>
      <p:ext uri="{BB962C8B-B14F-4D97-AF65-F5344CB8AC3E}">
        <p14:creationId xmlns:p14="http://schemas.microsoft.com/office/powerpoint/2010/main" val="406261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8EA55-BCDF-44DF-B459-AAE51C4C7A96}"/>
              </a:ext>
            </a:extLst>
          </p:cNvPr>
          <p:cNvSpPr/>
          <p:nvPr/>
        </p:nvSpPr>
        <p:spPr>
          <a:xfrm>
            <a:off x="8509000" y="0"/>
            <a:ext cx="3683000" cy="68580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4CAC894-D6FD-4E14-8239-AF06C21BE670}"/>
              </a:ext>
            </a:extLst>
          </p:cNvPr>
          <p:cNvSpPr/>
          <p:nvPr/>
        </p:nvSpPr>
        <p:spPr>
          <a:xfrm>
            <a:off x="6688667" y="3065926"/>
            <a:ext cx="4186160" cy="2877674"/>
          </a:xfrm>
          <a:prstGeom prst="roundRect">
            <a:avLst/>
          </a:prstGeom>
          <a:solidFill>
            <a:srgbClr val="FFF6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489857" y="1813741"/>
            <a:ext cx="8251372" cy="1138773"/>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489857" y="3429000"/>
            <a:ext cx="4789715" cy="1360372"/>
          </a:xfrm>
          <a:prstGeom prst="rect">
            <a:avLst/>
          </a:prstGeom>
          <a:noFill/>
        </p:spPr>
        <p:txBody>
          <a:bodyPr wrap="square" rtlCol="0">
            <a:spAutoFit/>
          </a:bodyPr>
          <a:lstStyle/>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Dịch</a:t>
            </a:r>
            <a:r>
              <a:rPr lang="en-US" sz="2000" b="1" dirty="0">
                <a:solidFill>
                  <a:srgbClr val="ED1B2F"/>
                </a:solidFill>
              </a:rPr>
              <a:t> </a:t>
            </a:r>
            <a:r>
              <a:rPr lang="en-US" sz="2000" b="1" dirty="0" err="1">
                <a:solidFill>
                  <a:srgbClr val="ED1B2F"/>
                </a:solidFill>
              </a:rPr>
              <a:t>vụ</a:t>
            </a:r>
            <a:r>
              <a:rPr lang="en-US" sz="2000" b="1" dirty="0">
                <a:solidFill>
                  <a:srgbClr val="ED1B2F"/>
                </a:solidFill>
              </a:rPr>
              <a:t> </a:t>
            </a:r>
            <a:r>
              <a:rPr lang="en-US" sz="2000" b="1" dirty="0" err="1">
                <a:solidFill>
                  <a:srgbClr val="ED1B2F"/>
                </a:solidFill>
              </a:rPr>
              <a:t>Truyền</a:t>
            </a:r>
            <a:r>
              <a:rPr lang="en-US" sz="2000" b="1" dirty="0">
                <a:solidFill>
                  <a:srgbClr val="ED1B2F"/>
                </a:solidFill>
              </a:rPr>
              <a:t> </a:t>
            </a:r>
            <a:r>
              <a:rPr lang="en-US" sz="2000" b="1" dirty="0" err="1">
                <a:solidFill>
                  <a:srgbClr val="ED1B2F"/>
                </a:solidFill>
              </a:rPr>
              <a:t>hình</a:t>
            </a:r>
            <a:endParaRPr lang="en-US" sz="2000" b="1" dirty="0">
              <a:solidFill>
                <a:srgbClr val="ED1B2F"/>
              </a:solidFill>
            </a:endParaRPr>
          </a:p>
          <a:p>
            <a:pPr marL="0" marR="0" lvl="0" indent="0" algn="l" rtl="0">
              <a:lnSpc>
                <a:spcPct val="155973"/>
              </a:lnSpc>
              <a:spcBef>
                <a:spcPts val="0"/>
              </a:spcBef>
              <a:spcAft>
                <a:spcPts val="0"/>
              </a:spcAft>
              <a:buNone/>
            </a:pPr>
            <a:r>
              <a:rPr lang="en-US" sz="2000" b="1" dirty="0" err="1">
                <a:solidFill>
                  <a:srgbClr val="ED1B2F"/>
                </a:solidFill>
              </a:rPr>
              <a:t>Trung</a:t>
            </a:r>
            <a:r>
              <a:rPr lang="en-US" sz="2000" b="1" dirty="0">
                <a:solidFill>
                  <a:srgbClr val="ED1B2F"/>
                </a:solidFill>
              </a:rPr>
              <a:t> </a:t>
            </a:r>
            <a:r>
              <a:rPr lang="en-US" sz="2000" b="1" dirty="0" err="1">
                <a:solidFill>
                  <a:srgbClr val="ED1B2F"/>
                </a:solidFill>
              </a:rPr>
              <a:t>tâm</a:t>
            </a:r>
            <a:r>
              <a:rPr lang="en-US" sz="2000" b="1" dirty="0">
                <a:solidFill>
                  <a:srgbClr val="ED1B2F"/>
                </a:solidFill>
              </a:rPr>
              <a:t> </a:t>
            </a:r>
            <a:r>
              <a:rPr lang="en-US" sz="2000" b="1" dirty="0" err="1">
                <a:solidFill>
                  <a:srgbClr val="ED1B2F"/>
                </a:solidFill>
              </a:rPr>
              <a:t>Phân</a:t>
            </a:r>
            <a:r>
              <a:rPr lang="en-US" sz="2000" b="1" dirty="0">
                <a:solidFill>
                  <a:srgbClr val="ED1B2F"/>
                </a:solidFill>
              </a:rPr>
              <a:t> </a:t>
            </a:r>
            <a:r>
              <a:rPr lang="en-US" sz="2000" b="1" dirty="0" err="1">
                <a:solidFill>
                  <a:srgbClr val="ED1B2F"/>
                </a:solidFill>
              </a:rPr>
              <a:t>tích</a:t>
            </a:r>
            <a:r>
              <a:rPr lang="en-US" sz="2000" b="1" dirty="0">
                <a:solidFill>
                  <a:srgbClr val="ED1B2F"/>
                </a:solidFill>
              </a:rPr>
              <a:t> </a:t>
            </a:r>
            <a:r>
              <a:rPr lang="en-US" sz="2000" b="1" dirty="0" err="1">
                <a:solidFill>
                  <a:srgbClr val="ED1B2F"/>
                </a:solidFill>
              </a:rPr>
              <a:t>Dữ</a:t>
            </a:r>
            <a:r>
              <a:rPr lang="en-US" sz="2000" b="1" dirty="0">
                <a:solidFill>
                  <a:srgbClr val="ED1B2F"/>
                </a:solidFill>
              </a:rPr>
              <a:t> </a:t>
            </a:r>
            <a:r>
              <a:rPr lang="en-US" sz="2000" b="1" dirty="0" err="1">
                <a:solidFill>
                  <a:srgbClr val="ED1B2F"/>
                </a:solidFill>
              </a:rPr>
              <a:t>liệu</a:t>
            </a:r>
            <a:endParaRPr lang="en-US" sz="2000" b="1" dirty="0">
              <a:solidFill>
                <a:srgbClr val="ED1B2F"/>
              </a:solidFill>
            </a:endParaRPr>
          </a:p>
          <a:p>
            <a:endParaRPr lang="en-US" sz="2000" dirty="0"/>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6784810" y="3179338"/>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279927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9277906" y="1677503"/>
            <a:ext cx="2136808" cy="3385542"/>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Có nhu cầu mạnh mẽ đối với các công cụ có thể tăng năng suất trong việc </a:t>
            </a:r>
            <a:r>
              <a:rPr lang="vi-VN" sz="2300" b="1" dirty="0">
                <a:solidFill>
                  <a:srgbClr val="FF0000"/>
                </a:solidFill>
                <a:latin typeface="PF BeauSans Pro" panose="02000500000000020004" pitchFamily="2" charset="0"/>
              </a:rPr>
              <a:t>chỉnh sửa</a:t>
            </a:r>
            <a:r>
              <a:rPr lang="vi-VN" sz="1800" dirty="0">
                <a:solidFill>
                  <a:schemeClr val="dk1"/>
                </a:solidFill>
                <a:latin typeface="PF BeauSans Pro" panose="02000500000000020004" pitchFamily="2" charset="0"/>
              </a:rPr>
              <a:t> và </a:t>
            </a:r>
            <a:r>
              <a:rPr lang="vi-VN" sz="2300" b="1" dirty="0">
                <a:solidFill>
                  <a:srgbClr val="FF0000"/>
                </a:solidFill>
                <a:latin typeface="PF BeauSans Pro" panose="02000500000000020004" pitchFamily="2" charset="0"/>
              </a:rPr>
              <a:t>tạo nội dung</a:t>
            </a:r>
            <a:r>
              <a:rPr lang="vi-VN" sz="2400" b="1" dirty="0">
                <a:solidFill>
                  <a:srgbClr val="FF0000"/>
                </a:solidFill>
                <a:latin typeface="PF BeauSans Pro" panose="02000500000000020004" pitchFamily="2" charset="0"/>
              </a:rPr>
              <a:t> </a:t>
            </a:r>
            <a:r>
              <a:rPr lang="vi-VN" sz="1800" dirty="0">
                <a:solidFill>
                  <a:schemeClr val="dk1"/>
                </a:solidFill>
                <a:latin typeface="PF BeauSans Pro" panose="02000500000000020004" pitchFamily="2" charset="0"/>
              </a:rPr>
              <a:t>(hình ảnh và văn bản), cũng như hỗ trợ khả năng tiếp cận và phát triển ý tưởng.</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3" name="TextBox 22">
            <a:extLst>
              <a:ext uri="{FF2B5EF4-FFF2-40B4-BE49-F238E27FC236}">
                <a16:creationId xmlns:a16="http://schemas.microsoft.com/office/drawing/2014/main" id="{361A3570-FC2A-454F-BED0-94C7D921BA75}"/>
              </a:ext>
            </a:extLst>
          </p:cNvPr>
          <p:cNvSpPr txBox="1"/>
          <p:nvPr/>
        </p:nvSpPr>
        <p:spPr>
          <a:xfrm>
            <a:off x="3818729" y="5310212"/>
            <a:ext cx="1542343"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Statista</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26" name="Picture 25" descr="A graph of red squares&#10;&#10;Description automatically generated with medium confidence">
            <a:extLst>
              <a:ext uri="{FF2B5EF4-FFF2-40B4-BE49-F238E27FC236}">
                <a16:creationId xmlns:a16="http://schemas.microsoft.com/office/drawing/2014/main" id="{47F547EB-4586-4FD5-B7CB-DC0C4E32F916}"/>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27078" y="1517029"/>
            <a:ext cx="7999437" cy="3783240"/>
          </a:xfrm>
          <a:prstGeom prst="rect">
            <a:avLst/>
          </a:prstGeom>
        </p:spPr>
      </p:pic>
      <p:cxnSp>
        <p:nvCxnSpPr>
          <p:cNvPr id="9" name="Straight Connector 8">
            <a:extLst>
              <a:ext uri="{FF2B5EF4-FFF2-40B4-BE49-F238E27FC236}">
                <a16:creationId xmlns:a16="http://schemas.microsoft.com/office/drawing/2014/main" id="{BD6FD8F2-FC52-40B6-B16E-2BE18BA32A44}"/>
              </a:ext>
            </a:extLst>
          </p:cNvPr>
          <p:cNvCxnSpPr/>
          <p:nvPr/>
        </p:nvCxnSpPr>
        <p:spPr>
          <a:xfrm>
            <a:off x="8287385" y="214122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189922-2F6A-4A21-8B7C-5424E549B068}"/>
              </a:ext>
            </a:extLst>
          </p:cNvPr>
          <p:cNvCxnSpPr>
            <a:cxnSpLocks/>
          </p:cNvCxnSpPr>
          <p:nvPr/>
        </p:nvCxnSpPr>
        <p:spPr>
          <a:xfrm>
            <a:off x="8271510" y="2563495"/>
            <a:ext cx="26289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E5CFC-6A38-4BA4-9170-1BDBE78E09A4}"/>
              </a:ext>
            </a:extLst>
          </p:cNvPr>
          <p:cNvCxnSpPr>
            <a:cxnSpLocks/>
          </p:cNvCxnSpPr>
          <p:nvPr/>
        </p:nvCxnSpPr>
        <p:spPr>
          <a:xfrm>
            <a:off x="2191682" y="2153922"/>
            <a:ext cx="8584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817D52-032E-46DE-AC83-E3922F2E7CD0}"/>
              </a:ext>
            </a:extLst>
          </p:cNvPr>
          <p:cNvCxnSpPr>
            <a:cxnSpLocks/>
          </p:cNvCxnSpPr>
          <p:nvPr/>
        </p:nvCxnSpPr>
        <p:spPr>
          <a:xfrm>
            <a:off x="1561676" y="2585191"/>
            <a:ext cx="148844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8805839" y="3231014"/>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2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410375" y="1116367"/>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8070583" y="2090100"/>
            <a:ext cx="3344131" cy="2769989"/>
          </a:xfrm>
          <a:prstGeom prst="rect">
            <a:avLst/>
          </a:prstGeom>
          <a:noFill/>
        </p:spPr>
        <p:txBody>
          <a:bodyPr wrap="square" rtlCol="0">
            <a:spAutoFit/>
          </a:bodyPr>
          <a:lstStyle/>
          <a:p>
            <a:pPr marL="0" lvl="1" algn="just" rtl="0">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ho thấy sự </a:t>
            </a:r>
            <a:r>
              <a:rPr lang="vi-VN" sz="2400" b="1" dirty="0">
                <a:solidFill>
                  <a:srgbClr val="FF0000"/>
                </a:solidFill>
                <a:latin typeface="PF BeauSans Pro" panose="02000500000000020004" pitchFamily="2" charset="0"/>
              </a:rPr>
              <a:t>ưu tiên</a:t>
            </a:r>
            <a:r>
              <a:rPr lang="vi-VN" sz="1800" dirty="0">
                <a:solidFill>
                  <a:schemeClr val="dk1"/>
                </a:solidFill>
                <a:latin typeface="PF BeauSans Pro" panose="02000500000000020004" pitchFamily="2" charset="0"/>
              </a:rPr>
              <a:t> cho các </a:t>
            </a:r>
            <a:r>
              <a:rPr lang="vi-VN" sz="2400" b="1" dirty="0">
                <a:solidFill>
                  <a:srgbClr val="FF0000"/>
                </a:solidFill>
                <a:latin typeface="PF BeauSans Pro" panose="02000500000000020004" pitchFamily="2" charset="0"/>
              </a:rPr>
              <a:t>giải pháp </a:t>
            </a:r>
            <a:r>
              <a:rPr lang="en-US" sz="2400" b="1" dirty="0">
                <a:solidFill>
                  <a:srgbClr val="FF0000"/>
                </a:solidFill>
                <a:latin typeface="PF BeauSans Pro" panose="02000500000000020004" pitchFamily="2" charset="0"/>
              </a:rPr>
              <a:t>Cloud</a:t>
            </a:r>
            <a:r>
              <a:rPr lang="vi-VN" sz="1800" dirty="0">
                <a:solidFill>
                  <a:schemeClr val="dk1"/>
                </a:solidFill>
                <a:latin typeface="PF BeauSans Pro" panose="02000500000000020004" pitchFamily="2" charset="0"/>
              </a:rPr>
              <a:t>. </a:t>
            </a:r>
            <a:endParaRPr lang="en-US" sz="1800" dirty="0">
              <a:solidFill>
                <a:schemeClr val="dk1"/>
              </a:solidFill>
              <a:latin typeface="PF BeauSans Pro" panose="02000500000000020004" pitchFamily="2" charset="0"/>
            </a:endParaRPr>
          </a:p>
          <a:p>
            <a:pPr marL="0" lvl="1" algn="just" rtl="0">
              <a:spcAft>
                <a:spcPts val="0"/>
              </a:spcAft>
              <a:buSzPts val="1800"/>
            </a:pPr>
            <a:endParaRPr lang="en-US" dirty="0">
              <a:solidFill>
                <a:schemeClr val="dk1"/>
              </a:solidFill>
              <a:latin typeface="PF BeauSans Pro" panose="02000500000000020004" pitchFamily="2" charset="0"/>
            </a:endParaRPr>
          </a:p>
          <a:p>
            <a:pPr marL="0" lvl="1" algn="just" rtl="0">
              <a:spcAft>
                <a:spcPts val="0"/>
              </a:spcAft>
              <a:buSzPts val="1800"/>
            </a:pPr>
            <a:r>
              <a:rPr lang="en-US" dirty="0">
                <a:solidFill>
                  <a:schemeClr val="dk1"/>
                </a:solidFill>
                <a:latin typeface="PF BeauSans Pro" panose="02000500000000020004" pitchFamily="2" charset="0"/>
              </a:rPr>
              <a:t>D</a:t>
            </a:r>
            <a:r>
              <a:rPr lang="vi-VN" sz="1800" dirty="0">
                <a:solidFill>
                  <a:schemeClr val="dk1"/>
                </a:solidFill>
                <a:latin typeface="PF BeauSans Pro" panose="02000500000000020004" pitchFamily="2" charset="0"/>
              </a:rPr>
              <a:t>o tính linh hoạt, khả năng mở rộng và khả năng truy cập mà các dịch vụ cloud mang lại, đặc biệt có lợi cho các doanh nghiệp với môi trường làm việc từ xa hoặc hybrid.</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165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23" name="TextBox 22">
            <a:extLst>
              <a:ext uri="{FF2B5EF4-FFF2-40B4-BE49-F238E27FC236}">
                <a16:creationId xmlns:a16="http://schemas.microsoft.com/office/drawing/2014/main" id="{361A3570-FC2A-454F-BED0-94C7D921BA75}"/>
              </a:ext>
            </a:extLst>
          </p:cNvPr>
          <p:cNvSpPr txBox="1"/>
          <p:nvPr/>
        </p:nvSpPr>
        <p:spPr>
          <a:xfrm>
            <a:off x="2212694" y="5227006"/>
            <a:ext cx="3344131"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Customer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cxnSp>
        <p:nvCxnSpPr>
          <p:cNvPr id="34" name="Straight Arrow Connector 33">
            <a:extLst>
              <a:ext uri="{FF2B5EF4-FFF2-40B4-BE49-F238E27FC236}">
                <a16:creationId xmlns:a16="http://schemas.microsoft.com/office/drawing/2014/main" id="{C0EBA7EC-11E6-461D-9196-ED91BF400212}"/>
              </a:ext>
            </a:extLst>
          </p:cNvPr>
          <p:cNvCxnSpPr/>
          <p:nvPr/>
        </p:nvCxnSpPr>
        <p:spPr>
          <a:xfrm>
            <a:off x="7478844" y="3381556"/>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EDD86E7-3149-4EBF-940C-1E8BB1D3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12" y="1545977"/>
            <a:ext cx="6506148" cy="3677388"/>
          </a:xfrm>
          <a:prstGeom prst="rect">
            <a:avLst/>
          </a:prstGeom>
        </p:spPr>
      </p:pic>
    </p:spTree>
    <p:extLst>
      <p:ext uri="{BB962C8B-B14F-4D97-AF65-F5344CB8AC3E}">
        <p14:creationId xmlns:p14="http://schemas.microsoft.com/office/powerpoint/2010/main" val="366759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Đối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thủ</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cạnh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tranh</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Rectangle: Rounded Corners 18">
            <a:extLst>
              <a:ext uri="{FF2B5EF4-FFF2-40B4-BE49-F238E27FC236}">
                <a16:creationId xmlns:a16="http://schemas.microsoft.com/office/drawing/2014/main" id="{F7494FD4-79BB-40BF-A53B-10203F38B732}"/>
              </a:ext>
            </a:extLst>
          </p:cNvPr>
          <p:cNvSpPr/>
          <p:nvPr/>
        </p:nvSpPr>
        <p:spPr>
          <a:xfrm>
            <a:off x="613349" y="2271024"/>
            <a:ext cx="2252518" cy="326891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715AAA5D-9222-4533-853B-F769B8504F43}"/>
              </a:ext>
            </a:extLst>
          </p:cNvPr>
          <p:cNvSpPr/>
          <p:nvPr/>
        </p:nvSpPr>
        <p:spPr>
          <a:xfrm>
            <a:off x="3465388" y="2224703"/>
            <a:ext cx="2252518" cy="331523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835CD486-FF26-4E3F-A0AF-021C2B33C98A}"/>
              </a:ext>
            </a:extLst>
          </p:cNvPr>
          <p:cNvSpPr/>
          <p:nvPr/>
        </p:nvSpPr>
        <p:spPr>
          <a:xfrm>
            <a:off x="6328588" y="2254091"/>
            <a:ext cx="2252518" cy="328585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DB777856-1CBE-4E2A-9569-D238DD1E20E6}"/>
              </a:ext>
            </a:extLst>
          </p:cNvPr>
          <p:cNvSpPr/>
          <p:nvPr/>
        </p:nvSpPr>
        <p:spPr>
          <a:xfrm>
            <a:off x="9167448" y="2237477"/>
            <a:ext cx="2252518" cy="330246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2" descr="Logo Youtube - Logo YouTube có nút phát - CleanPNG / KissPNG">
            <a:extLst>
              <a:ext uri="{FF2B5EF4-FFF2-40B4-BE49-F238E27FC236}">
                <a16:creationId xmlns:a16="http://schemas.microsoft.com/office/drawing/2014/main" id="{AC1792EF-FAA8-4FB2-8EB0-C7FA3EA30D4B}"/>
              </a:ext>
            </a:extLst>
          </p:cNvPr>
          <p:cNvSpPr>
            <a:spLocks noChangeAspect="1" noChangeArrowheads="1"/>
          </p:cNvSpPr>
          <p:nvPr/>
        </p:nvSpPr>
        <p:spPr bwMode="auto">
          <a:xfrm>
            <a:off x="5943599" y="3276599"/>
            <a:ext cx="1761893" cy="17618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oogle Shape;285;g2e233162c1b_11_31">
            <a:extLst>
              <a:ext uri="{FF2B5EF4-FFF2-40B4-BE49-F238E27FC236}">
                <a16:creationId xmlns:a16="http://schemas.microsoft.com/office/drawing/2014/main" id="{7CE15441-63F4-46A1-80C7-2C2AD8284EF6}"/>
              </a:ext>
            </a:extLst>
          </p:cNvPr>
          <p:cNvPicPr preferRelativeResize="0"/>
          <p:nvPr/>
        </p:nvPicPr>
        <p:blipFill>
          <a:blip r:embed="rId3">
            <a:alphaModFix/>
          </a:blip>
          <a:stretch>
            <a:fillRect/>
          </a:stretch>
        </p:blipFill>
        <p:spPr>
          <a:xfrm>
            <a:off x="1182710" y="1128355"/>
            <a:ext cx="1393456" cy="1393456"/>
          </a:xfrm>
          <a:prstGeom prst="rect">
            <a:avLst/>
          </a:prstGeom>
          <a:noFill/>
          <a:ln>
            <a:noFill/>
          </a:ln>
        </p:spPr>
      </p:pic>
      <p:pic>
        <p:nvPicPr>
          <p:cNvPr id="28" name="Google Shape;283;g2e233162c1b_11_31">
            <a:extLst>
              <a:ext uri="{FF2B5EF4-FFF2-40B4-BE49-F238E27FC236}">
                <a16:creationId xmlns:a16="http://schemas.microsoft.com/office/drawing/2014/main" id="{958F3030-0E2E-4412-9D2F-A3798397A97B}"/>
              </a:ext>
            </a:extLst>
          </p:cNvPr>
          <p:cNvPicPr preferRelativeResize="0"/>
          <p:nvPr/>
        </p:nvPicPr>
        <p:blipFill>
          <a:blip r:embed="rId4">
            <a:alphaModFix/>
          </a:blip>
          <a:stretch>
            <a:fillRect/>
          </a:stretch>
        </p:blipFill>
        <p:spPr>
          <a:xfrm>
            <a:off x="3967616" y="1085327"/>
            <a:ext cx="1393456" cy="1104912"/>
          </a:xfrm>
          <a:prstGeom prst="rect">
            <a:avLst/>
          </a:prstGeom>
          <a:noFill/>
          <a:ln>
            <a:noFill/>
          </a:ln>
        </p:spPr>
      </p:pic>
      <p:pic>
        <p:nvPicPr>
          <p:cNvPr id="1028" name="Picture 4" descr="Ai Logo PNG Transparent Images Free Download | Vector Files | Pngtree">
            <a:extLst>
              <a:ext uri="{FF2B5EF4-FFF2-40B4-BE49-F238E27FC236}">
                <a16:creationId xmlns:a16="http://schemas.microsoft.com/office/drawing/2014/main" id="{239DEB3D-A77A-4D11-AB89-BAB972FE93A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3333" y1="39167" x2="43333" y2="39167"/>
                        <a14:foregroundMark x1="63056" y1="46944" x2="63056" y2="46944"/>
                        <a14:foregroundMark x1="65000" y1="37778" x2="65000" y2="37778"/>
                      </a14:backgroundRemoval>
                    </a14:imgEffect>
                  </a14:imgLayer>
                </a14:imgProps>
              </a:ext>
              <a:ext uri="{28A0092B-C50C-407E-A947-70E740481C1C}">
                <a14:useLocalDpi xmlns:a14="http://schemas.microsoft.com/office/drawing/2010/main" val="0"/>
              </a:ext>
            </a:extLst>
          </a:blip>
          <a:srcRect/>
          <a:stretch>
            <a:fillRect/>
          </a:stretch>
        </p:blipFill>
        <p:spPr bwMode="auto">
          <a:xfrm>
            <a:off x="6930275" y="1071376"/>
            <a:ext cx="1104912" cy="110491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4156916-3C27-4031-8B04-66466CAC21D7}"/>
              </a:ext>
            </a:extLst>
          </p:cNvPr>
          <p:cNvCxnSpPr>
            <a:cxnSpLocks/>
          </p:cNvCxnSpPr>
          <p:nvPr/>
        </p:nvCxnSpPr>
        <p:spPr>
          <a:xfrm>
            <a:off x="613349" y="2816819"/>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42E6B5-B4D4-46ED-AB57-1D8641081D15}"/>
              </a:ext>
            </a:extLst>
          </p:cNvPr>
          <p:cNvSpPr txBox="1"/>
          <p:nvPr/>
        </p:nvSpPr>
        <p:spPr>
          <a:xfrm>
            <a:off x="837617" y="2354526"/>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Youtube</a:t>
            </a:r>
            <a:r>
              <a:rPr lang="en-US" dirty="0">
                <a:solidFill>
                  <a:srgbClr val="ED1B2F"/>
                </a:solidFill>
                <a:latin typeface="FS Magistral Bold" panose="020B0804030204080304" pitchFamily="34" charset="0"/>
              </a:rPr>
              <a:t> Short</a:t>
            </a:r>
            <a:endParaRPr lang="vi-VN" dirty="0">
              <a:solidFill>
                <a:srgbClr val="ED1B2F"/>
              </a:solidFill>
              <a:latin typeface="FS Magistral Bold" panose="020B0804030204080304" pitchFamily="34" charset="0"/>
            </a:endParaRPr>
          </a:p>
        </p:txBody>
      </p:sp>
      <p:cxnSp>
        <p:nvCxnSpPr>
          <p:cNvPr id="33" name="Straight Connector 32">
            <a:extLst>
              <a:ext uri="{FF2B5EF4-FFF2-40B4-BE49-F238E27FC236}">
                <a16:creationId xmlns:a16="http://schemas.microsoft.com/office/drawing/2014/main" id="{2F392620-D630-4EF2-AB28-8E2C6520A110}"/>
              </a:ext>
            </a:extLst>
          </p:cNvPr>
          <p:cNvCxnSpPr>
            <a:cxnSpLocks/>
          </p:cNvCxnSpPr>
          <p:nvPr/>
        </p:nvCxnSpPr>
        <p:spPr>
          <a:xfrm>
            <a:off x="3465594" y="280367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95B4FF-3FE8-4FC1-BA2A-091C1C325EA1}"/>
              </a:ext>
            </a:extLst>
          </p:cNvPr>
          <p:cNvSpPr txBox="1"/>
          <p:nvPr/>
        </p:nvSpPr>
        <p:spPr>
          <a:xfrm>
            <a:off x="4151824" y="234137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Tiktok</a:t>
            </a:r>
            <a:endParaRPr lang="vi-VN" dirty="0">
              <a:solidFill>
                <a:srgbClr val="ED1B2F"/>
              </a:solidFill>
              <a:latin typeface="FS Magistral Bold" panose="020B0804030204080304" pitchFamily="34" charset="0"/>
            </a:endParaRPr>
          </a:p>
        </p:txBody>
      </p:sp>
      <p:cxnSp>
        <p:nvCxnSpPr>
          <p:cNvPr id="36" name="Straight Connector 35">
            <a:extLst>
              <a:ext uri="{FF2B5EF4-FFF2-40B4-BE49-F238E27FC236}">
                <a16:creationId xmlns:a16="http://schemas.microsoft.com/office/drawing/2014/main" id="{659AF4B1-9057-4814-BDF8-DAE032653620}"/>
              </a:ext>
            </a:extLst>
          </p:cNvPr>
          <p:cNvCxnSpPr>
            <a:cxnSpLocks/>
          </p:cNvCxnSpPr>
          <p:nvPr/>
        </p:nvCxnSpPr>
        <p:spPr>
          <a:xfrm>
            <a:off x="6323094"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EBFA4AC-2455-4B20-B50D-D47753D5FF11}"/>
              </a:ext>
            </a:extLst>
          </p:cNvPr>
          <p:cNvSpPr txBox="1"/>
          <p:nvPr/>
        </p:nvSpPr>
        <p:spPr>
          <a:xfrm>
            <a:off x="6920424"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AI Tools</a:t>
            </a:r>
            <a:endParaRPr lang="vi-VN" dirty="0">
              <a:solidFill>
                <a:srgbClr val="ED1B2F"/>
              </a:solidFill>
              <a:latin typeface="FS Magistral Bold" panose="020B0804030204080304" pitchFamily="34" charset="0"/>
            </a:endParaRPr>
          </a:p>
        </p:txBody>
      </p:sp>
      <p:sp>
        <p:nvSpPr>
          <p:cNvPr id="38" name="TextBox 37">
            <a:extLst>
              <a:ext uri="{FF2B5EF4-FFF2-40B4-BE49-F238E27FC236}">
                <a16:creationId xmlns:a16="http://schemas.microsoft.com/office/drawing/2014/main" id="{802C7B37-5EF8-4FE2-BC45-EB6F0F3F94DD}"/>
              </a:ext>
            </a:extLst>
          </p:cNvPr>
          <p:cNvSpPr txBox="1"/>
          <p:nvPr/>
        </p:nvSpPr>
        <p:spPr>
          <a:xfrm>
            <a:off x="762702" y="3017313"/>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C</a:t>
            </a:r>
            <a:r>
              <a:rPr lang="vi-VN" sz="1600" dirty="0">
                <a:solidFill>
                  <a:schemeClr val="dk1"/>
                </a:solidFill>
                <a:latin typeface="PF BeauSans Pro" panose="02000500000000020004" pitchFamily="2" charset="0"/>
              </a:rPr>
              <a:t>ho phép người dùng đăng video ngắn, nhưng không có công cụ sáng tạo nội dung</a:t>
            </a:r>
          </a:p>
        </p:txBody>
      </p:sp>
      <p:sp>
        <p:nvSpPr>
          <p:cNvPr id="39" name="TextBox 38">
            <a:extLst>
              <a:ext uri="{FF2B5EF4-FFF2-40B4-BE49-F238E27FC236}">
                <a16:creationId xmlns:a16="http://schemas.microsoft.com/office/drawing/2014/main" id="{6D0A3A6F-8867-4D13-AD65-4095C2E932E7}"/>
              </a:ext>
            </a:extLst>
          </p:cNvPr>
          <p:cNvSpPr txBox="1"/>
          <p:nvPr/>
        </p:nvSpPr>
        <p:spPr>
          <a:xfrm>
            <a:off x="3623193" y="2983414"/>
            <a:ext cx="1961248" cy="1323439"/>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N</a:t>
            </a:r>
            <a:r>
              <a:rPr lang="vi-VN" sz="1600" dirty="0">
                <a:solidFill>
                  <a:schemeClr val="dk1"/>
                </a:solidFill>
                <a:latin typeface="PF BeauSans Pro" panose="02000500000000020004" pitchFamily="2" charset="0"/>
              </a:rPr>
              <a:t>ền tảng sáng tạo nội dung lớn, nhưng vấn đề bản quyền chưa được bảo đảm</a:t>
            </a:r>
          </a:p>
        </p:txBody>
      </p:sp>
      <p:sp>
        <p:nvSpPr>
          <p:cNvPr id="40" name="TextBox 39">
            <a:extLst>
              <a:ext uri="{FF2B5EF4-FFF2-40B4-BE49-F238E27FC236}">
                <a16:creationId xmlns:a16="http://schemas.microsoft.com/office/drawing/2014/main" id="{75AFA198-E082-47C2-8E68-5555D9D99B5B}"/>
              </a:ext>
            </a:extLst>
          </p:cNvPr>
          <p:cNvSpPr txBox="1"/>
          <p:nvPr/>
        </p:nvSpPr>
        <p:spPr>
          <a:xfrm>
            <a:off x="6482857" y="2981392"/>
            <a:ext cx="1961248" cy="2062103"/>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Các công cụ được các nhà cung cấp đơn lẻ theo 1 nhóm chức 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nhất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định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Chưa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có</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công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cụ</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kết</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hợp</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các</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nhóm</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endParaRPr lang="vi-VN" sz="1600" dirty="0">
              <a:solidFill>
                <a:schemeClr val="dk1"/>
              </a:solidFill>
              <a:latin typeface="PF BeauSans Pro" panose="02000500000000020004" pitchFamily="2" charset="0"/>
            </a:endParaRPr>
          </a:p>
        </p:txBody>
      </p:sp>
      <p:pic>
        <p:nvPicPr>
          <p:cNvPr id="41" name="Google Shape;287;g2e233162c1b_11_31">
            <a:extLst>
              <a:ext uri="{FF2B5EF4-FFF2-40B4-BE49-F238E27FC236}">
                <a16:creationId xmlns:a16="http://schemas.microsoft.com/office/drawing/2014/main" id="{256EDDCD-B94B-47A7-957B-621D8A8055B2}"/>
              </a:ext>
            </a:extLst>
          </p:cNvPr>
          <p:cNvPicPr preferRelativeResize="0"/>
          <p:nvPr/>
        </p:nvPicPr>
        <p:blipFill>
          <a:blip r:embed="rId7">
            <a:alphaModFix/>
          </a:blip>
          <a:stretch>
            <a:fillRect/>
          </a:stretch>
        </p:blipFill>
        <p:spPr>
          <a:xfrm>
            <a:off x="9452362" y="1318055"/>
            <a:ext cx="1682689" cy="617045"/>
          </a:xfrm>
          <a:prstGeom prst="rect">
            <a:avLst/>
          </a:prstGeom>
          <a:noFill/>
          <a:ln>
            <a:noFill/>
          </a:ln>
        </p:spPr>
      </p:pic>
      <p:cxnSp>
        <p:nvCxnSpPr>
          <p:cNvPr id="42" name="Straight Connector 41">
            <a:extLst>
              <a:ext uri="{FF2B5EF4-FFF2-40B4-BE49-F238E27FC236}">
                <a16:creationId xmlns:a16="http://schemas.microsoft.com/office/drawing/2014/main" id="{7FC534C9-64C1-48FB-BE63-E95525CA5DE1}"/>
              </a:ext>
            </a:extLst>
          </p:cNvPr>
          <p:cNvCxnSpPr>
            <a:cxnSpLocks/>
          </p:cNvCxnSpPr>
          <p:nvPr/>
        </p:nvCxnSpPr>
        <p:spPr>
          <a:xfrm>
            <a:off x="9163906" y="2797931"/>
            <a:ext cx="2252518"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07A71-2D48-47FC-AE5F-BE7F0FF7EC2B}"/>
              </a:ext>
            </a:extLst>
          </p:cNvPr>
          <p:cNvSpPr txBox="1"/>
          <p:nvPr/>
        </p:nvSpPr>
        <p:spPr>
          <a:xfrm>
            <a:off x="9831086" y="2335638"/>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TV360</a:t>
            </a:r>
            <a:endParaRPr lang="vi-VN" dirty="0">
              <a:solidFill>
                <a:srgbClr val="ED1B2F"/>
              </a:solidFill>
              <a:latin typeface="FS Magistral Bold" panose="020B0804030204080304" pitchFamily="34" charset="0"/>
            </a:endParaRPr>
          </a:p>
        </p:txBody>
      </p:sp>
      <p:sp>
        <p:nvSpPr>
          <p:cNvPr id="44" name="TextBox 43">
            <a:extLst>
              <a:ext uri="{FF2B5EF4-FFF2-40B4-BE49-F238E27FC236}">
                <a16:creationId xmlns:a16="http://schemas.microsoft.com/office/drawing/2014/main" id="{EC49EB51-7B8D-40AD-9549-9D0A0D2D9EED}"/>
              </a:ext>
            </a:extLst>
          </p:cNvPr>
          <p:cNvSpPr txBox="1"/>
          <p:nvPr/>
        </p:nvSpPr>
        <p:spPr>
          <a:xfrm>
            <a:off x="9309541" y="2976389"/>
            <a:ext cx="1961248" cy="2308324"/>
          </a:xfrm>
          <a:prstGeom prst="rect">
            <a:avLst/>
          </a:prstGeom>
          <a:noFill/>
        </p:spPr>
        <p:txBody>
          <a:bodyPr wrap="square" rtlCol="0">
            <a:spAutoFit/>
          </a:bodyPr>
          <a:lstStyle/>
          <a:p>
            <a:pPr marL="0" lvl="1" algn="just" rtl="0">
              <a:spcBef>
                <a:spcPts val="0"/>
              </a:spcBef>
              <a:spcAft>
                <a:spcPts val="0"/>
              </a:spcAft>
              <a:buSzPts val="1800"/>
            </a:pPr>
            <a:r>
              <a:rPr lang="en-US" sz="1600" dirty="0">
                <a:solidFill>
                  <a:schemeClr val="dk1"/>
                </a:solidFill>
                <a:latin typeface="PF BeauSans Pro" panose="02000500000000020004" pitchFamily="2" charset="0"/>
              </a:rPr>
              <a:t>Đ</a:t>
            </a:r>
            <a:r>
              <a:rPr lang="vi-VN" sz="1600" dirty="0">
                <a:solidFill>
                  <a:schemeClr val="dk1"/>
                </a:solidFill>
                <a:latin typeface="PF BeauSans Pro" panose="02000500000000020004" pitchFamily="2" charset="0"/>
              </a:rPr>
              <a:t>áp ứng bản quyền nội dung về thể thao, phim, truyền hình. Có thể tạo mới Tab TV360 Short Video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với</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tính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năng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sáng</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tạo</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nội</a:t>
            </a:r>
            <a:r>
              <a:rPr lang="en-US" sz="1600" dirty="0">
                <a:solidFill>
                  <a:schemeClr val="dk1"/>
                </a:solidFill>
                <a:latin typeface="PF BeauSans Pro" panose="02000500000000020004" pitchFamily="2" charset="0"/>
              </a:rPr>
              <a:t> dung </a:t>
            </a:r>
            <a:r>
              <a:rPr lang="en-US" sz="1600" dirty="0" err="1">
                <a:solidFill>
                  <a:schemeClr val="dk1"/>
                </a:solidFill>
                <a:latin typeface="PF BeauSans Pro" panose="02000500000000020004" pitchFamily="2" charset="0"/>
              </a:rPr>
              <a:t>và</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chỉnh</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sứa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đa</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thể</a:t>
            </a:r>
            <a:r>
              <a:rPr lang="en-US" sz="1600" dirty="0">
                <a:solidFill>
                  <a:schemeClr val="dk1"/>
                </a:solidFill>
                <a:latin typeface="PF BeauSans Pro" panose="02000500000000020004" pitchFamily="2" charset="0"/>
              </a:rPr>
              <a:t> </a:t>
            </a:r>
            <a:r>
              <a:rPr lang="en-US" sz="1600" dirty="0" err="1">
                <a:solidFill>
                  <a:schemeClr val="dk1"/>
                </a:solidFill>
                <a:latin typeface="PF BeauSans Pro" panose="02000500000000020004" pitchFamily="2" charset="0"/>
              </a:rPr>
              <a:t>thức</a:t>
            </a:r>
            <a:endParaRPr lang="vi-VN" sz="1600" dirty="0">
              <a:solidFill>
                <a:schemeClr val="dk1"/>
              </a:solidFill>
              <a:latin typeface="PF BeauSans Pro" panose="02000500000000020004" pitchFamily="2" charset="0"/>
            </a:endParaRPr>
          </a:p>
        </p:txBody>
      </p:sp>
    </p:spTree>
    <p:extLst>
      <p:ext uri="{BB962C8B-B14F-4D97-AF65-F5344CB8AC3E}">
        <p14:creationId xmlns:p14="http://schemas.microsoft.com/office/powerpoint/2010/main" val="78170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530331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196147" y="1828800"/>
            <a:ext cx="3557239"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981307" y="1610505"/>
            <a:ext cx="6969514" cy="1477328"/>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Quảng cáo,</a:t>
            </a:r>
            <a:r>
              <a:rPr lang="en-US" sz="1800" b="1" dirty="0">
                <a:solidFill>
                  <a:schemeClr val="dk1"/>
                </a:solidFill>
                <a:latin typeface="PF BeauSans Pro" panose="02000500000000020004" pitchFamily="2" charset="0"/>
              </a:rPr>
              <a:t> </a:t>
            </a:r>
            <a:r>
              <a:rPr lang="vi-VN" sz="1800" b="1" dirty="0">
                <a:solidFill>
                  <a:schemeClr val="dk1"/>
                </a:solidFill>
                <a:latin typeface="PF BeauSans Pro" panose="02000500000000020004" pitchFamily="2" charset="0"/>
              </a:rPr>
              <a:t>truyền thông phục vụ bán hàng, chăm sóc khách hàng: </a:t>
            </a:r>
            <a:r>
              <a:rPr lang="vi-VN" sz="1800" dirty="0">
                <a:solidFill>
                  <a:schemeClr val="dk1"/>
                </a:solidFill>
                <a:latin typeface="PF BeauSans Pro" panose="02000500000000020004" pitchFamily="2" charset="0"/>
              </a:rPr>
              <a:t>Tỉ lệ chuyển đổi có thể tăng từ 3-5% lên đến 13-15%.</a:t>
            </a:r>
          </a:p>
          <a:p>
            <a:pPr marL="285750" lvl="1" indent="-285750" algn="l" rtl="0">
              <a:spcBef>
                <a:spcPts val="0"/>
              </a:spcBef>
              <a:spcAft>
                <a:spcPts val="0"/>
              </a:spcAft>
              <a:buSzPts val="1800"/>
              <a:buFont typeface="Arial" panose="020B0604020202020204" pitchFamily="34" charset="0"/>
              <a:buChar char="•"/>
            </a:pPr>
            <a:r>
              <a:rPr lang="vi-VN" sz="1800" b="1" dirty="0">
                <a:solidFill>
                  <a:schemeClr val="dk1"/>
                </a:solidFill>
                <a:latin typeface="PF BeauSans Pro" panose="02000500000000020004" pitchFamily="2" charset="0"/>
              </a:rPr>
              <a:t>Đào tạo, truyền thông nội bộ: </a:t>
            </a:r>
            <a:r>
              <a:rPr lang="vi-VN" sz="1800" dirty="0">
                <a:solidFill>
                  <a:schemeClr val="dk1"/>
                </a:solidFill>
                <a:latin typeface="PF BeauSans Pro" panose="02000500000000020004" pitchFamily="2" charset="0"/>
              </a:rPr>
              <a:t>Dưới dạng văn bản, giọng nói, video, hình ảnh.</a:t>
            </a:r>
          </a:p>
        </p:txBody>
      </p:sp>
      <p:grpSp>
        <p:nvGrpSpPr>
          <p:cNvPr id="46" name="Group 45">
            <a:extLst>
              <a:ext uri="{FF2B5EF4-FFF2-40B4-BE49-F238E27FC236}">
                <a16:creationId xmlns:a16="http://schemas.microsoft.com/office/drawing/2014/main" id="{CDC22034-57CD-4F44-8387-D0C50975E9FA}"/>
              </a:ext>
            </a:extLst>
          </p:cNvPr>
          <p:cNvGrpSpPr/>
          <p:nvPr/>
        </p:nvGrpSpPr>
        <p:grpSpPr>
          <a:xfrm>
            <a:off x="371122" y="1167769"/>
            <a:ext cx="527779" cy="527779"/>
            <a:chOff x="371122" y="1345569"/>
            <a:chExt cx="527779" cy="527779"/>
          </a:xfrm>
        </p:grpSpPr>
        <p:sp>
          <p:nvSpPr>
            <p:cNvPr id="47" name="Oval 46">
              <a:extLst>
                <a:ext uri="{FF2B5EF4-FFF2-40B4-BE49-F238E27FC236}">
                  <a16:creationId xmlns:a16="http://schemas.microsoft.com/office/drawing/2014/main" id="{A1B87565-25AC-45D3-8CC1-02C85B59DC43}"/>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E37BCAE-9195-45CF-98AA-CE4A9546175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C3454189-CFBC-4286-9466-3A5DF5020CCD}"/>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50" name="TextBox 49">
            <a:extLst>
              <a:ext uri="{FF2B5EF4-FFF2-40B4-BE49-F238E27FC236}">
                <a16:creationId xmlns:a16="http://schemas.microsoft.com/office/drawing/2014/main" id="{C18B31F4-7360-4A2F-A0B6-463E5CE68FBA}"/>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 Viettel:</a:t>
            </a:r>
          </a:p>
        </p:txBody>
      </p:sp>
      <p:grpSp>
        <p:nvGrpSpPr>
          <p:cNvPr id="51" name="Group 50">
            <a:extLst>
              <a:ext uri="{FF2B5EF4-FFF2-40B4-BE49-F238E27FC236}">
                <a16:creationId xmlns:a16="http://schemas.microsoft.com/office/drawing/2014/main" id="{528EACAF-AF65-4923-B027-22ECB5D84E98}"/>
              </a:ext>
            </a:extLst>
          </p:cNvPr>
          <p:cNvGrpSpPr/>
          <p:nvPr/>
        </p:nvGrpSpPr>
        <p:grpSpPr>
          <a:xfrm>
            <a:off x="371122" y="3135691"/>
            <a:ext cx="527779" cy="527779"/>
            <a:chOff x="371122" y="1345569"/>
            <a:chExt cx="527779" cy="527779"/>
          </a:xfrm>
        </p:grpSpPr>
        <p:sp>
          <p:nvSpPr>
            <p:cNvPr id="52" name="Oval 51">
              <a:extLst>
                <a:ext uri="{FF2B5EF4-FFF2-40B4-BE49-F238E27FC236}">
                  <a16:creationId xmlns:a16="http://schemas.microsoft.com/office/drawing/2014/main" id="{7E97CEF1-A081-4D17-A924-A4B43FBB5E07}"/>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3B0B9-70C9-4064-AE25-4817CB01510D}"/>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767E7A2E-785C-4B4B-9246-1573B906AD2D}"/>
              </a:ext>
            </a:extLst>
          </p:cNvPr>
          <p:cNvSpPr txBox="1"/>
          <p:nvPr/>
        </p:nvSpPr>
        <p:spPr>
          <a:xfrm>
            <a:off x="454615" y="313569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55" name="TextBox 54">
            <a:extLst>
              <a:ext uri="{FF2B5EF4-FFF2-40B4-BE49-F238E27FC236}">
                <a16:creationId xmlns:a16="http://schemas.microsoft.com/office/drawing/2014/main" id="{6D158B2E-950A-45C8-B7DB-94D3BA62A3C2}"/>
              </a:ext>
            </a:extLst>
          </p:cNvPr>
          <p:cNvSpPr txBox="1"/>
          <p:nvPr/>
        </p:nvSpPr>
        <p:spPr>
          <a:xfrm>
            <a:off x="1013281" y="3166468"/>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Người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sáng</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tạo</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dung</a:t>
            </a:r>
            <a:r>
              <a:rPr lang="vi-VN" sz="2000" dirty="0">
                <a:solidFill>
                  <a:srgbClr val="ED1B2F"/>
                </a:solidFill>
                <a:latin typeface="FS Magistral Bold" panose="020B0804030204080304" pitchFamily="34" charset="0"/>
              </a:rPr>
              <a:t>:</a:t>
            </a:r>
          </a:p>
        </p:txBody>
      </p:sp>
      <p:sp>
        <p:nvSpPr>
          <p:cNvPr id="56" name="TextBox 55">
            <a:extLst>
              <a:ext uri="{FF2B5EF4-FFF2-40B4-BE49-F238E27FC236}">
                <a16:creationId xmlns:a16="http://schemas.microsoft.com/office/drawing/2014/main" id="{34A8D527-DC10-4992-BA1D-1C6A8C26CC07}"/>
              </a:ext>
            </a:extLst>
          </p:cNvPr>
          <p:cNvSpPr txBox="1"/>
          <p:nvPr/>
        </p:nvSpPr>
        <p:spPr>
          <a:xfrm>
            <a:off x="987880" y="3574797"/>
            <a:ext cx="6695310" cy="1200329"/>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Việt Nam hiện đang có </a:t>
            </a:r>
            <a:r>
              <a:rPr lang="vi-VN" sz="1800" b="1" dirty="0">
                <a:solidFill>
                  <a:schemeClr val="dk1"/>
                </a:solidFill>
                <a:latin typeface="PF BeauSans Pro" panose="02000500000000020004" pitchFamily="2" charset="0"/>
              </a:rPr>
              <a:t>200.000 Content Creator</a:t>
            </a:r>
            <a:r>
              <a:rPr lang="vi-VN" sz="1800" dirty="0">
                <a:solidFill>
                  <a:schemeClr val="dk1"/>
                </a:solidFill>
                <a:latin typeface="PF BeauSans Pro" panose="02000500000000020004" pitchFamily="2" charset="0"/>
              </a:rPr>
              <a:t> hoạt động trên mạng xã hội, với hàng triệu content được sản xuất mỗi ngày. → Có một nhu cầu lớn về việc tạo nội dung nhanh chóng và hiệu quả để chia sẻ trên mạng xã hội. </a:t>
            </a:r>
          </a:p>
        </p:txBody>
      </p:sp>
      <p:grpSp>
        <p:nvGrpSpPr>
          <p:cNvPr id="58" name="Group 57">
            <a:extLst>
              <a:ext uri="{FF2B5EF4-FFF2-40B4-BE49-F238E27FC236}">
                <a16:creationId xmlns:a16="http://schemas.microsoft.com/office/drawing/2014/main" id="{FAC22B9D-EEDC-45A3-A9EE-5FF07313FF68}"/>
              </a:ext>
            </a:extLst>
          </p:cNvPr>
          <p:cNvGrpSpPr/>
          <p:nvPr/>
        </p:nvGrpSpPr>
        <p:grpSpPr>
          <a:xfrm>
            <a:off x="368019" y="4844466"/>
            <a:ext cx="527779" cy="527779"/>
            <a:chOff x="371122" y="1345569"/>
            <a:chExt cx="527779" cy="527779"/>
          </a:xfrm>
        </p:grpSpPr>
        <p:sp>
          <p:nvSpPr>
            <p:cNvPr id="59" name="Oval 58">
              <a:extLst>
                <a:ext uri="{FF2B5EF4-FFF2-40B4-BE49-F238E27FC236}">
                  <a16:creationId xmlns:a16="http://schemas.microsoft.com/office/drawing/2014/main" id="{DC01CCBB-7B28-486C-BC2F-C50C3B83739B}"/>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57D401E-5437-449C-816E-62711D7F169F}"/>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CEE5546-3BBA-41D9-891C-7E1AD189A7CC}"/>
              </a:ext>
            </a:extLst>
          </p:cNvPr>
          <p:cNvSpPr txBox="1"/>
          <p:nvPr/>
        </p:nvSpPr>
        <p:spPr>
          <a:xfrm>
            <a:off x="451512" y="4844466"/>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3</a:t>
            </a:r>
          </a:p>
        </p:txBody>
      </p:sp>
      <p:sp>
        <p:nvSpPr>
          <p:cNvPr id="62" name="TextBox 61">
            <a:extLst>
              <a:ext uri="{FF2B5EF4-FFF2-40B4-BE49-F238E27FC236}">
                <a16:creationId xmlns:a16="http://schemas.microsoft.com/office/drawing/2014/main" id="{16408FF0-591B-418E-A270-EABBF7C7F2BE}"/>
              </a:ext>
            </a:extLst>
          </p:cNvPr>
          <p:cNvSpPr txBox="1"/>
          <p:nvPr/>
        </p:nvSpPr>
        <p:spPr>
          <a:xfrm>
            <a:off x="1010178" y="4875243"/>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Doanh</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nghiệp</a:t>
            </a:r>
            <a:r>
              <a:rPr lang="vi-VN" sz="2000" dirty="0">
                <a:solidFill>
                  <a:srgbClr val="ED1B2F"/>
                </a:solidFill>
                <a:latin typeface="FS Magistral Bold" panose="020B0804030204080304" pitchFamily="34" charset="0"/>
              </a:rPr>
              <a:t>:</a:t>
            </a:r>
          </a:p>
        </p:txBody>
      </p:sp>
      <p:sp>
        <p:nvSpPr>
          <p:cNvPr id="63" name="TextBox 62">
            <a:extLst>
              <a:ext uri="{FF2B5EF4-FFF2-40B4-BE49-F238E27FC236}">
                <a16:creationId xmlns:a16="http://schemas.microsoft.com/office/drawing/2014/main" id="{8B5C02C4-8917-43E1-A9CF-1756DEA91400}"/>
              </a:ext>
            </a:extLst>
          </p:cNvPr>
          <p:cNvSpPr txBox="1"/>
          <p:nvPr/>
        </p:nvSpPr>
        <p:spPr>
          <a:xfrm>
            <a:off x="984777" y="5283572"/>
            <a:ext cx="6695310" cy="646331"/>
          </a:xfrm>
          <a:prstGeom prst="rect">
            <a:avLst/>
          </a:prstGeom>
          <a:noFill/>
        </p:spPr>
        <p:txBody>
          <a:bodyPr wrap="square" rtlCol="0">
            <a:spAutoFit/>
          </a:bodyPr>
          <a:lstStyle/>
          <a:p>
            <a:pPr marL="0" lvl="1" algn="just" rtl="0">
              <a:spcBef>
                <a:spcPts val="0"/>
              </a:spcBef>
              <a:spcAft>
                <a:spcPts val="0"/>
              </a:spcAft>
              <a:buSzPts val="1800"/>
            </a:pPr>
            <a:r>
              <a:rPr lang="en-US" dirty="0">
                <a:solidFill>
                  <a:schemeClr val="dk1"/>
                </a:solidFill>
                <a:latin typeface="PF BeauSans Pro" panose="02000500000000020004" pitchFamily="2" charset="0"/>
              </a:rPr>
              <a:t>C</a:t>
            </a:r>
            <a:r>
              <a:rPr lang="vi-VN" sz="1800" dirty="0">
                <a:solidFill>
                  <a:schemeClr val="dk1"/>
                </a:solidFill>
                <a:latin typeface="PF BeauSans Pro" panose="02000500000000020004" pitchFamily="2" charset="0"/>
              </a:rPr>
              <a:t>ó nhu cầu </a:t>
            </a:r>
            <a:r>
              <a:rPr lang="vi-VN" sz="1800" b="1" dirty="0">
                <a:solidFill>
                  <a:schemeClr val="dk1"/>
                </a:solidFill>
                <a:latin typeface="PF BeauSans Pro" panose="02000500000000020004" pitchFamily="2" charset="0"/>
              </a:rPr>
              <a:t>sáng tạo nội dung</a:t>
            </a:r>
            <a:r>
              <a:rPr lang="vi-VN" sz="1800" dirty="0">
                <a:solidFill>
                  <a:schemeClr val="dk1"/>
                </a:solidFill>
                <a:latin typeface="PF BeauSans Pro" panose="02000500000000020004" pitchFamily="2" charset="0"/>
              </a:rPr>
              <a:t> để thu hút khách hàng như: tạo nội dung truyền thông và đào tạo.</a:t>
            </a:r>
          </a:p>
        </p:txBody>
      </p:sp>
      <p:pic>
        <p:nvPicPr>
          <p:cNvPr id="32" name="Google Shape;295;p4">
            <a:extLst>
              <a:ext uri="{FF2B5EF4-FFF2-40B4-BE49-F238E27FC236}">
                <a16:creationId xmlns:a16="http://schemas.microsoft.com/office/drawing/2014/main" id="{C4A4B46C-02A4-47E8-AAC6-4B3EA25F2ADE}"/>
              </a:ext>
            </a:extLst>
          </p:cNvPr>
          <p:cNvPicPr preferRelativeResize="0"/>
          <p:nvPr/>
        </p:nvPicPr>
        <p:blipFill>
          <a:blip r:embed="rId3">
            <a:alphaModFix/>
          </a:blip>
          <a:stretch>
            <a:fillRect/>
          </a:stretch>
        </p:blipFill>
        <p:spPr>
          <a:xfrm>
            <a:off x="8305949" y="1933261"/>
            <a:ext cx="3358813" cy="3358813"/>
          </a:xfrm>
          <a:prstGeom prst="rect">
            <a:avLst/>
          </a:prstGeom>
          <a:ln>
            <a:noFill/>
          </a:ln>
          <a:effectLst>
            <a:softEdge rad="112500"/>
          </a:effectLst>
        </p:spPr>
      </p:pic>
    </p:spTree>
    <p:extLst>
      <p:ext uri="{BB962C8B-B14F-4D97-AF65-F5344CB8AC3E}">
        <p14:creationId xmlns:p14="http://schemas.microsoft.com/office/powerpoint/2010/main" val="88823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4547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a:solidFill>
                  <a:srgbClr val="FF0000"/>
                </a:solidFill>
                <a:latin typeface="FS Magistral Bold" panose="020B0804030204080304" pitchFamily="34" charset="0"/>
              </a:rPr>
              <a:t>Pain points </a:t>
            </a:r>
            <a:r>
              <a:rPr lang="en-US" sz="3200" dirty="0" err="1">
                <a:solidFill>
                  <a:srgbClr val="FF0000"/>
                </a:solidFill>
                <a:latin typeface="FS Magistral Bold" panose="020B0804030204080304" pitchFamily="34" charset="0"/>
              </a:rPr>
              <a:t>của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34" name="Rectangle: Rounded Corners 33">
            <a:extLst>
              <a:ext uri="{FF2B5EF4-FFF2-40B4-BE49-F238E27FC236}">
                <a16:creationId xmlns:a16="http://schemas.microsoft.com/office/drawing/2014/main" id="{537311C9-E742-457E-B38E-39C8B6ACB010}"/>
              </a:ext>
            </a:extLst>
          </p:cNvPr>
          <p:cNvSpPr/>
          <p:nvPr/>
        </p:nvSpPr>
        <p:spPr>
          <a:xfrm>
            <a:off x="8006577" y="1572325"/>
            <a:ext cx="3919548" cy="3543446"/>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4B1A14D-2CF1-4DA6-BA93-C96769626AF8}"/>
              </a:ext>
            </a:extLst>
          </p:cNvPr>
          <p:cNvSpPr txBox="1"/>
          <p:nvPr/>
        </p:nvSpPr>
        <p:spPr>
          <a:xfrm>
            <a:off x="368019" y="1198607"/>
            <a:ext cx="6947181" cy="1554272"/>
          </a:xfrm>
          <a:prstGeom prst="rect">
            <a:avLst/>
          </a:prstGeom>
          <a:noFill/>
        </p:spPr>
        <p:txBody>
          <a:bodyPr wrap="square" rtlCol="0">
            <a:spAutoFit/>
          </a:bodyPr>
          <a:lstStyle/>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Nhu cầu tạo nội dung số, đặc biệt là nội dung đa phương tiện, ngày càng tăng.</a:t>
            </a:r>
          </a:p>
          <a:p>
            <a:pPr marL="285750" lvl="1" indent="-285750" algn="just" rtl="0">
              <a:spcAft>
                <a:spcPts val="600"/>
              </a:spcAft>
              <a:buSzPts val="1800"/>
              <a:buFont typeface="Arial" panose="020B0604020202020204" pitchFamily="34" charset="0"/>
              <a:buChar char="•"/>
            </a:pPr>
            <a:r>
              <a:rPr lang="vi-VN" sz="1800" dirty="0">
                <a:solidFill>
                  <a:schemeClr val="dk1"/>
                </a:solidFill>
                <a:latin typeface="PF BeauSans Pro" panose="02000500000000020004" pitchFamily="2" charset="0"/>
              </a:rPr>
              <a:t>Tại việt nam chưa có nhiều các nền tảng, hoặc các nền tảng vẫn đang cung cấp chỉ 1 hoặc 1 vài tính năng riêng biệt với nhau</a:t>
            </a:r>
            <a:r>
              <a:rPr lang="en-US" sz="1800" dirty="0">
                <a:solidFill>
                  <a:schemeClr val="dk1"/>
                </a:solidFill>
                <a:latin typeface="PF BeauSans Pro" panose="02000500000000020004" pitchFamily="2" charset="0"/>
              </a:rPr>
              <a:t>.</a:t>
            </a:r>
            <a:r>
              <a:rPr lang="vi-VN" sz="1800" dirty="0">
                <a:solidFill>
                  <a:schemeClr val="dk1"/>
                </a:solidFill>
                <a:latin typeface="PF BeauSans Pro" panose="02000500000000020004" pitchFamily="2" charset="0"/>
              </a:rPr>
              <a:t>	</a:t>
            </a:r>
          </a:p>
        </p:txBody>
      </p:sp>
      <p:sp>
        <p:nvSpPr>
          <p:cNvPr id="55" name="TextBox 54">
            <a:extLst>
              <a:ext uri="{FF2B5EF4-FFF2-40B4-BE49-F238E27FC236}">
                <a16:creationId xmlns:a16="http://schemas.microsoft.com/office/drawing/2014/main" id="{6D158B2E-950A-45C8-B7DB-94D3BA62A3C2}"/>
              </a:ext>
            </a:extLst>
          </p:cNvPr>
          <p:cNvSpPr txBox="1"/>
          <p:nvPr/>
        </p:nvSpPr>
        <p:spPr>
          <a:xfrm>
            <a:off x="656605" y="3693828"/>
            <a:ext cx="6658596" cy="1015663"/>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Xây dựng 1 platform cho phép người dùng phân tích, sáng tạo nội dung đa thể thức dựa trên giải pháp đám mây (cloud)</a:t>
            </a:r>
            <a:r>
              <a:rPr lang="en-US" sz="2000" dirty="0">
                <a:solidFill>
                  <a:srgbClr val="ED1B2F"/>
                </a:solidFill>
                <a:latin typeface="FS Magistral Bold" panose="020B0804030204080304" pitchFamily="34" charset="0"/>
              </a:rPr>
              <a:t>.</a:t>
            </a:r>
            <a:endParaRPr lang="vi-VN" sz="2000" dirty="0">
              <a:solidFill>
                <a:srgbClr val="ED1B2F"/>
              </a:solidFill>
              <a:latin typeface="FS Magistral Bold" panose="020B0804030204080304" pitchFamily="34" charset="0"/>
            </a:endParaRPr>
          </a:p>
        </p:txBody>
      </p:sp>
      <p:sp>
        <p:nvSpPr>
          <p:cNvPr id="36" name="Rectangle 35">
            <a:extLst>
              <a:ext uri="{FF2B5EF4-FFF2-40B4-BE49-F238E27FC236}">
                <a16:creationId xmlns:a16="http://schemas.microsoft.com/office/drawing/2014/main" id="{2B1E4876-D970-41FE-B881-71B863B6DA82}"/>
              </a:ext>
            </a:extLst>
          </p:cNvPr>
          <p:cNvSpPr/>
          <p:nvPr/>
        </p:nvSpPr>
        <p:spPr>
          <a:xfrm>
            <a:off x="-16935" y="3277113"/>
            <a:ext cx="17536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TextBox 36">
            <a:extLst>
              <a:ext uri="{FF2B5EF4-FFF2-40B4-BE49-F238E27FC236}">
                <a16:creationId xmlns:a16="http://schemas.microsoft.com/office/drawing/2014/main" id="{B8AEA264-F6FF-46B7-85D2-60F1D92A4661}"/>
              </a:ext>
            </a:extLst>
          </p:cNvPr>
          <p:cNvSpPr txBox="1"/>
          <p:nvPr/>
        </p:nvSpPr>
        <p:spPr>
          <a:xfrm>
            <a:off x="368019" y="2916460"/>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Kết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luận</a:t>
            </a:r>
            <a:endParaRPr lang="en-US" sz="3200" dirty="0">
              <a:solidFill>
                <a:srgbClr val="ED1B2F"/>
              </a:solidFill>
              <a:latin typeface="FS Magistral Bold" panose="020B0804030204080304" pitchFamily="34" charset="0"/>
            </a:endParaRPr>
          </a:p>
        </p:txBody>
      </p:sp>
      <p:cxnSp>
        <p:nvCxnSpPr>
          <p:cNvPr id="38" name="Straight Arrow Connector 37">
            <a:extLst>
              <a:ext uri="{FF2B5EF4-FFF2-40B4-BE49-F238E27FC236}">
                <a16:creationId xmlns:a16="http://schemas.microsoft.com/office/drawing/2014/main" id="{DB213E21-D627-4AF3-AB70-853ED671CB88}"/>
              </a:ext>
            </a:extLst>
          </p:cNvPr>
          <p:cNvCxnSpPr/>
          <p:nvPr/>
        </p:nvCxnSpPr>
        <p:spPr>
          <a:xfrm>
            <a:off x="275604" y="3894512"/>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1A0F096-705A-494C-BFB2-41A2B8AB61F2}"/>
              </a:ext>
            </a:extLst>
          </p:cNvPr>
          <p:cNvSpPr txBox="1"/>
          <p:nvPr/>
        </p:nvSpPr>
        <p:spPr>
          <a:xfrm>
            <a:off x="656605" y="4777769"/>
            <a:ext cx="6658596" cy="707886"/>
          </a:xfrm>
          <a:prstGeom prst="rect">
            <a:avLst/>
          </a:prstGeom>
          <a:noFill/>
        </p:spPr>
        <p:txBody>
          <a:bodyPr wrap="square" rtlCol="0">
            <a:spAutoFit/>
          </a:bodyPr>
          <a:lstStyle/>
          <a:p>
            <a:pPr marL="0" marR="0" lvl="0" indent="0" algn="just" rtl="0">
              <a:lnSpc>
                <a:spcPct val="100000"/>
              </a:lnSpc>
              <a:spcBef>
                <a:spcPts val="0"/>
              </a:spcBef>
              <a:spcAft>
                <a:spcPts val="0"/>
              </a:spcAft>
              <a:buNone/>
            </a:pPr>
            <a:r>
              <a:rPr lang="vi-VN" sz="2000" dirty="0">
                <a:solidFill>
                  <a:srgbClr val="ED1B2F"/>
                </a:solidFill>
                <a:latin typeface="FS Magistral Bold" panose="020B0804030204080304" pitchFamily="34" charset="0"/>
              </a:rPr>
              <a:t>Tích hợp nhiều tiện ích để rút ngắn thời gian phân tích, sản xuất nội dung.</a:t>
            </a:r>
          </a:p>
        </p:txBody>
      </p:sp>
      <p:cxnSp>
        <p:nvCxnSpPr>
          <p:cNvPr id="42" name="Straight Arrow Connector 41">
            <a:extLst>
              <a:ext uri="{FF2B5EF4-FFF2-40B4-BE49-F238E27FC236}">
                <a16:creationId xmlns:a16="http://schemas.microsoft.com/office/drawing/2014/main" id="{AB4C3C48-9FC5-4C50-8FDA-7CBE0C0A34EE}"/>
              </a:ext>
            </a:extLst>
          </p:cNvPr>
          <p:cNvCxnSpPr/>
          <p:nvPr/>
        </p:nvCxnSpPr>
        <p:spPr>
          <a:xfrm>
            <a:off x="275604" y="4978453"/>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pic>
        <p:nvPicPr>
          <p:cNvPr id="43" name="Google Shape;305;p7">
            <a:extLst>
              <a:ext uri="{FF2B5EF4-FFF2-40B4-BE49-F238E27FC236}">
                <a16:creationId xmlns:a16="http://schemas.microsoft.com/office/drawing/2014/main" id="{7372933A-F120-4691-8527-66050015CE69}"/>
              </a:ext>
            </a:extLst>
          </p:cNvPr>
          <p:cNvPicPr preferRelativeResize="0"/>
          <p:nvPr/>
        </p:nvPicPr>
        <p:blipFill rotWithShape="1">
          <a:blip r:embed="rId3">
            <a:alphaModFix/>
          </a:blip>
          <a:srcRect/>
          <a:stretch/>
        </p:blipFill>
        <p:spPr>
          <a:xfrm>
            <a:off x="8094006" y="1743889"/>
            <a:ext cx="3729975" cy="3200318"/>
          </a:xfrm>
          <a:prstGeom prst="rect">
            <a:avLst/>
          </a:prstGeom>
          <a:ln>
            <a:noFill/>
          </a:ln>
          <a:effectLst>
            <a:softEdge rad="112500"/>
          </a:effectLst>
        </p:spPr>
      </p:pic>
    </p:spTree>
    <p:extLst>
      <p:ext uri="{BB962C8B-B14F-4D97-AF65-F5344CB8AC3E}">
        <p14:creationId xmlns:p14="http://schemas.microsoft.com/office/powerpoint/2010/main" val="123630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pic>
        <p:nvPicPr>
          <p:cNvPr id="5" name="Picture 4" descr="A white background with pink dots&#10;&#10;Description automatically generated">
            <a:extLst>
              <a:ext uri="{FF2B5EF4-FFF2-40B4-BE49-F238E27FC236}">
                <a16:creationId xmlns:a16="http://schemas.microsoft.com/office/drawing/2014/main" id="{BBC1DD5F-F9CF-47B4-8E2A-0A994B352209}"/>
              </a:ext>
            </a:extLst>
          </p:cNvPr>
          <p:cNvPicPr>
            <a:picLocks noChangeAspect="1"/>
          </p:cNvPicPr>
          <p:nvPr/>
        </p:nvPicPr>
        <p:blipFill rotWithShape="1">
          <a:blip r:embed="rId3">
            <a:duotone>
              <a:prstClr val="black"/>
              <a:srgbClr val="C00000">
                <a:tint val="45000"/>
                <a:satMod val="400000"/>
              </a:srgbClr>
            </a:duotone>
            <a:extLst>
              <a:ext uri="{BEBA8EAE-BF5A-486C-A8C5-ECC9F3942E4B}">
                <a14:imgProps xmlns:a14="http://schemas.microsoft.com/office/drawing/2010/main">
                  <a14:imgLayer r:embed="rId4">
                    <a14:imgEffect>
                      <a14:backgroundRemoval t="9271" b="90000" l="10000" r="90000">
                        <a14:foregroundMark x1="26667" y1="9271" x2="26667" y2="9271"/>
                      </a14:backgroundRemoval>
                    </a14:imgEffect>
                  </a14:imgLayer>
                </a14:imgProps>
              </a:ext>
              <a:ext uri="{28A0092B-C50C-407E-A947-70E740481C1C}">
                <a14:useLocalDpi xmlns:a14="http://schemas.microsoft.com/office/drawing/2010/main" val="0"/>
              </a:ext>
            </a:extLst>
          </a:blip>
          <a:srcRect l="3004" t="4662" r="31667" b="68184"/>
          <a:stretch/>
        </p:blipFill>
        <p:spPr>
          <a:xfrm>
            <a:off x="4395007" y="3448853"/>
            <a:ext cx="3487222" cy="1862254"/>
          </a:xfrm>
          <a:prstGeom prst="rect">
            <a:avLst/>
          </a:prstGeom>
        </p:spPr>
      </p:pic>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3661835"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62359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Tổng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quan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sản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phẩm</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pic>
        <p:nvPicPr>
          <p:cNvPr id="1026" name="Picture 2">
            <a:extLst>
              <a:ext uri="{FF2B5EF4-FFF2-40B4-BE49-F238E27FC236}">
                <a16:creationId xmlns:a16="http://schemas.microsoft.com/office/drawing/2014/main" id="{06F929A4-7677-4C7F-8ADE-FF357E9D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197" b="97450" l="1389" r="95556">
                        <a14:foregroundMark x1="29722" y1="14572" x2="29722" y2="14572"/>
                        <a14:foregroundMark x1="41111" y1="17486" x2="41111" y2="17486"/>
                        <a14:foregroundMark x1="76111" y1="22769" x2="76111" y2="22769"/>
                        <a14:foregroundMark x1="88889" y1="36794" x2="88889" y2="36794"/>
                        <a14:foregroundMark x1="86667" y1="36430" x2="86667" y2="36430"/>
                        <a14:foregroundMark x1="89167" y1="36612" x2="89167" y2="36612"/>
                        <a14:foregroundMark x1="87500" y1="36612" x2="87500" y2="36612"/>
                        <a14:foregroundMark x1="76389" y1="23497" x2="76389" y2="23497"/>
                        <a14:foregroundMark x1="32222" y1="54827" x2="32222" y2="54827"/>
                        <a14:foregroundMark x1="37778" y1="67577" x2="37778" y2="67577"/>
                        <a14:foregroundMark x1="37778" y1="67760" x2="37778" y2="67760"/>
                        <a14:foregroundMark x1="31111" y1="53552" x2="60556" y2="79964"/>
                        <a14:foregroundMark x1="60556" y1="79964" x2="60556" y2="79964"/>
                        <a14:foregroundMark x1="56667" y1="51730" x2="46389" y2="64481"/>
                        <a14:foregroundMark x1="46389" y1="64481" x2="43056" y2="74863"/>
                        <a14:foregroundMark x1="43056" y1="74863" x2="43056" y2="74863"/>
                        <a14:foregroundMark x1="49722" y1="49180" x2="60278" y2="79781"/>
                        <a14:foregroundMark x1="24444" y1="55191" x2="16944" y2="71585"/>
                        <a14:foregroundMark x1="16944" y1="71585" x2="17222" y2="84153"/>
                        <a14:foregroundMark x1="17222" y1="84153" x2="37778" y2="92714"/>
                        <a14:foregroundMark x1="37778" y1="92714" x2="51944" y2="94718"/>
                        <a14:foregroundMark x1="51944" y1="94718" x2="67778" y2="93260"/>
                        <a14:foregroundMark x1="67778" y1="93260" x2="79444" y2="87250"/>
                        <a14:foregroundMark x1="79444" y1="87250" x2="86111" y2="72860"/>
                        <a14:foregroundMark x1="86111" y1="72860" x2="70278" y2="50273"/>
                        <a14:foregroundMark x1="13889" y1="71767" x2="12778" y2="84882"/>
                        <a14:foregroundMark x1="12778" y1="84882" x2="18611" y2="87978"/>
                        <a14:foregroundMark x1="24444" y1="95993" x2="47222" y2="99636"/>
                        <a14:foregroundMark x1="47222" y1="99636" x2="75556" y2="97814"/>
                        <a14:foregroundMark x1="75556" y1="97814" x2="79444" y2="94718"/>
                        <a14:foregroundMark x1="4773" y1="24772" x2="4167" y2="22951"/>
                        <a14:foregroundMark x1="5136" y1="25865" x2="4773" y2="24772"/>
                        <a14:foregroundMark x1="5197" y1="26047" x2="5136" y2="25865"/>
                        <a14:foregroundMark x1="8348" y1="35519" x2="8198" y2="35068"/>
                        <a14:foregroundMark x1="10833" y1="42987" x2="8348" y2="35519"/>
                        <a14:foregroundMark x1="4167" y1="22951" x2="8611" y2="13479"/>
                        <a14:foregroundMark x1="8611" y1="13479" x2="39444" y2="8197"/>
                        <a14:foregroundMark x1="39444" y1="8197" x2="83889" y2="9654"/>
                        <a14:foregroundMark x1="83889" y1="9654" x2="88889" y2="11111"/>
                        <a14:foregroundMark x1="3064" y1="25865" x2="3021" y2="26047"/>
                        <a14:foregroundMark x1="3325" y1="24772" x2="3064" y2="25865"/>
                        <a14:foregroundMark x1="3741" y1="23025" x2="3325" y2="24772"/>
                        <a14:foregroundMark x1="5278" y1="16576" x2="3854" y2="22552"/>
                        <a14:foregroundMark x1="8783" y1="35519" x2="15833" y2="43898"/>
                        <a14:foregroundMark x1="8198" y1="34824" x2="8783" y2="35519"/>
                        <a14:foregroundMark x1="15833" y1="43898" x2="40278" y2="48087"/>
                        <a14:foregroundMark x1="40278" y1="48087" x2="65556" y2="47723"/>
                        <a14:foregroundMark x1="65556" y1="47723" x2="88056" y2="42987"/>
                        <a14:foregroundMark x1="95403" y1="36380" x2="95743" y2="36074"/>
                        <a14:foregroundMark x1="88056" y1="42987" x2="95367" y2="36412"/>
                        <a14:foregroundMark x1="94548" y1="22207" x2="82222" y2="10383"/>
                        <a14:foregroundMark x1="82222" y1="10383" x2="65556" y2="5464"/>
                        <a14:foregroundMark x1="65556" y1="5464" x2="17222" y2="11293"/>
                        <a14:foregroundMark x1="17222" y1="11293" x2="5833" y2="19490"/>
                        <a14:foregroundMark x1="2216" y1="25865" x2="2113" y2="26047"/>
                        <a14:foregroundMark x1="2410" y1="25523" x2="2216" y2="25865"/>
                        <a14:foregroundMark x1="2836" y1="24772" x2="2839" y2="24767"/>
                        <a14:foregroundMark x1="5833" y1="19490" x2="2836" y2="24772"/>
                        <a14:backgroundMark x1="65000" y1="4918" x2="65000" y2="4918"/>
                        <a14:backgroundMark x1="65000" y1="4554" x2="65000" y2="4554"/>
                        <a14:backgroundMark x1="66111" y1="4736" x2="66111" y2="4736"/>
                        <a14:backgroundMark x1="98611" y1="24044" x2="98611" y2="24044"/>
                        <a14:backgroundMark x1="1389" y1="39162" x2="1389" y2="39162"/>
                        <a14:backgroundMark x1="1667" y1="35519" x2="1667" y2="35519"/>
                        <a14:backgroundMark x1="3056" y1="29872" x2="3056" y2="29872"/>
                        <a14:backgroundMark x1="556" y1="25865" x2="556" y2="25865"/>
                        <a14:backgroundMark x1="278" y1="30419" x2="278" y2="30419"/>
                        <a14:backgroundMark x1="1389" y1="30419" x2="1389" y2="30419"/>
                        <a14:backgroundMark x1="0" y1="26776" x2="0" y2="27505"/>
                        <a14:backgroundMark x1="1111" y1="26047" x2="1111" y2="37523"/>
                        <a14:backgroundMark x1="1111" y1="37523" x2="1944" y2="39709"/>
                        <a14:backgroundMark x1="1111" y1="24772" x2="1111" y2="24772"/>
                        <a14:backgroundMark x1="2222" y1="25865" x2="2222" y2="25865"/>
                        <a14:backgroundMark x1="2222" y1="25865" x2="3056" y2="24044"/>
                        <a14:backgroundMark x1="2222" y1="25137" x2="2222" y2="23497"/>
                        <a14:backgroundMark x1="97222" y1="22951" x2="98889" y2="33515"/>
                        <a14:backgroundMark x1="98889" y1="33515" x2="97778" y2="22040"/>
                        <a14:backgroundMark x1="97778" y1="22040" x2="99444" y2="35883"/>
                        <a14:backgroundMark x1="95278" y1="36248" x2="94444" y2="34608"/>
                      </a14:backgroundRemoval>
                    </a14:imgEffect>
                  </a14:imgLayer>
                </a14:imgProps>
              </a:ext>
              <a:ext uri="{28A0092B-C50C-407E-A947-70E740481C1C}">
                <a14:useLocalDpi xmlns:a14="http://schemas.microsoft.com/office/drawing/2010/main" val="0"/>
              </a:ext>
            </a:extLst>
          </a:blip>
          <a:srcRect/>
          <a:stretch>
            <a:fillRect/>
          </a:stretch>
        </p:blipFill>
        <p:spPr bwMode="auto">
          <a:xfrm>
            <a:off x="5269600" y="1943117"/>
            <a:ext cx="1599556" cy="24393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4695A3D3-59D2-4368-B228-3ACA000A5DC8}"/>
              </a:ext>
            </a:extLst>
          </p:cNvPr>
          <p:cNvCxnSpPr>
            <a:cxnSpLocks/>
          </p:cNvCxnSpPr>
          <p:nvPr/>
        </p:nvCxnSpPr>
        <p:spPr>
          <a:xfrm rot="10800000">
            <a:off x="4256528" y="1737394"/>
            <a:ext cx="1013075" cy="99087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AA9F0C-EC21-45B2-8603-FF79C00C1858}"/>
              </a:ext>
            </a:extLst>
          </p:cNvPr>
          <p:cNvSpPr txBox="1"/>
          <p:nvPr/>
        </p:nvSpPr>
        <p:spPr>
          <a:xfrm>
            <a:off x="2638999" y="1423981"/>
            <a:ext cx="2726780" cy="523220"/>
          </a:xfrm>
          <a:prstGeom prst="rect">
            <a:avLst/>
          </a:prstGeom>
          <a:noFill/>
        </p:spPr>
        <p:txBody>
          <a:bodyPr wrap="square" rtlCol="0">
            <a:spAutoFit/>
          </a:bodyPr>
          <a:lstStyle/>
          <a:p>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Tôn</a:t>
            </a: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 </a:t>
            </a:r>
            <a:r>
              <a:rPr lang="en-US" sz="2800" b="1" dirty="0" err="1">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chỉ</a:t>
            </a:r>
            <a:endPar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endParaRPr>
          </a:p>
        </p:txBody>
      </p:sp>
      <p:sp>
        <p:nvSpPr>
          <p:cNvPr id="44" name="TextBox 43">
            <a:extLst>
              <a:ext uri="{FF2B5EF4-FFF2-40B4-BE49-F238E27FC236}">
                <a16:creationId xmlns:a16="http://schemas.microsoft.com/office/drawing/2014/main" id="{DCE0F78B-FACC-4B47-B135-BA0EEC8B57AB}"/>
              </a:ext>
            </a:extLst>
          </p:cNvPr>
          <p:cNvSpPr txBox="1"/>
          <p:nvPr/>
        </p:nvSpPr>
        <p:spPr>
          <a:xfrm>
            <a:off x="409004" y="1947201"/>
            <a:ext cx="4385275" cy="338554"/>
          </a:xfrm>
          <a:prstGeom prst="rect">
            <a:avLst/>
          </a:prstGeom>
          <a:noFill/>
        </p:spPr>
        <p:txBody>
          <a:bodyPr wrap="square" rtlCol="0">
            <a:spAutoFit/>
          </a:bodyPr>
          <a:lstStyle/>
          <a:p>
            <a:pPr marL="0" lvl="1" algn="just" rtl="0">
              <a:spcAft>
                <a:spcPts val="600"/>
              </a:spcAft>
              <a:buSzPts val="1800"/>
            </a:pPr>
            <a:r>
              <a:rPr lang="en-US" sz="1600" dirty="0">
                <a:solidFill>
                  <a:schemeClr val="dk1"/>
                </a:solidFill>
                <a:latin typeface="FS Magistral Medium" panose="020B0704030204080304" pitchFamily="34" charset="0"/>
              </a:rPr>
              <a:t>ĐƠN GIẢN – LINH HOẠT – HIỆU QUẢ </a:t>
            </a:r>
            <a:endParaRPr lang="vi-VN" sz="1600" dirty="0">
              <a:solidFill>
                <a:schemeClr val="dk1"/>
              </a:solidFill>
              <a:latin typeface="PF BeauSans Pro" panose="02000500000000020004" pitchFamily="2" charset="0"/>
            </a:endParaRPr>
          </a:p>
        </p:txBody>
      </p:sp>
      <p:cxnSp>
        <p:nvCxnSpPr>
          <p:cNvPr id="46" name="Connector: Elbow 45">
            <a:extLst>
              <a:ext uri="{FF2B5EF4-FFF2-40B4-BE49-F238E27FC236}">
                <a16:creationId xmlns:a16="http://schemas.microsoft.com/office/drawing/2014/main" id="{3939ED24-304B-41A5-A169-1859C3DF7DF2}"/>
              </a:ext>
            </a:extLst>
          </p:cNvPr>
          <p:cNvCxnSpPr>
            <a:cxnSpLocks/>
          </p:cNvCxnSpPr>
          <p:nvPr/>
        </p:nvCxnSpPr>
        <p:spPr>
          <a:xfrm rot="10800000" flipV="1">
            <a:off x="4395010" y="3735575"/>
            <a:ext cx="919941" cy="252224"/>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9E7CC94-9F2A-4D67-8D57-BE14F11BF2F6}"/>
              </a:ext>
            </a:extLst>
          </p:cNvPr>
          <p:cNvSpPr txBox="1"/>
          <p:nvPr/>
        </p:nvSpPr>
        <p:spPr>
          <a:xfrm>
            <a:off x="3134299" y="3099986"/>
            <a:ext cx="142007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USP</a:t>
            </a:r>
          </a:p>
        </p:txBody>
      </p:sp>
      <p:sp>
        <p:nvSpPr>
          <p:cNvPr id="48" name="TextBox 47">
            <a:extLst>
              <a:ext uri="{FF2B5EF4-FFF2-40B4-BE49-F238E27FC236}">
                <a16:creationId xmlns:a16="http://schemas.microsoft.com/office/drawing/2014/main" id="{99E54676-7553-451D-B533-747B7676E6A6}"/>
              </a:ext>
            </a:extLst>
          </p:cNvPr>
          <p:cNvSpPr txBox="1"/>
          <p:nvPr/>
        </p:nvSpPr>
        <p:spPr>
          <a:xfrm>
            <a:off x="266700" y="3612897"/>
            <a:ext cx="3873500" cy="923330"/>
          </a:xfrm>
          <a:prstGeom prst="rect">
            <a:avLst/>
          </a:prstGeom>
          <a:noFill/>
        </p:spPr>
        <p:txBody>
          <a:bodyPr wrap="square" rtlCol="0">
            <a:spAutoFit/>
          </a:bodyPr>
          <a:lstStyle/>
          <a:p>
            <a:pPr marL="0" lvl="1" algn="r" rtl="0">
              <a:spcBef>
                <a:spcPts val="0"/>
              </a:spcBef>
              <a:spcAft>
                <a:spcPts val="0"/>
              </a:spcAft>
              <a:buSzPts val="1800"/>
            </a:pPr>
            <a:r>
              <a:rPr lang="vi-VN" sz="1800" dirty="0">
                <a:solidFill>
                  <a:schemeClr val="dk1"/>
                </a:solidFill>
                <a:latin typeface="PF BeauSans Pro" panose="02000500000000020004" pitchFamily="2" charset="0"/>
              </a:rPr>
              <a:t>Hỗ trợ người dùng 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chỉnh</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sửa</a:t>
            </a:r>
            <a:r>
              <a:rPr lang="vi-VN" sz="1800" dirty="0">
                <a:solidFill>
                  <a:schemeClr val="dk1"/>
                </a:solidFill>
                <a:latin typeface="PF BeauSans Pro" panose="02000500000000020004" pitchFamily="2" charset="0"/>
              </a:rPr>
              <a:t> nội dung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đa</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thể</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thức</a:t>
            </a:r>
            <a:r>
              <a:rPr lang="en-US" sz="18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một cách </a:t>
            </a:r>
            <a:r>
              <a:rPr lang="vi-VN" sz="1800" b="1" dirty="0">
                <a:solidFill>
                  <a:srgbClr val="FF0000"/>
                </a:solidFill>
                <a:latin typeface="PF BeauSans Pro" panose="02000500000000020004" pitchFamily="2" charset="0"/>
              </a:rPr>
              <a:t>nhanh chóng và dễ dàng.</a:t>
            </a:r>
          </a:p>
        </p:txBody>
      </p:sp>
      <p:sp>
        <p:nvSpPr>
          <p:cNvPr id="49" name="TextBox 48">
            <a:extLst>
              <a:ext uri="{FF2B5EF4-FFF2-40B4-BE49-F238E27FC236}">
                <a16:creationId xmlns:a16="http://schemas.microsoft.com/office/drawing/2014/main" id="{3A22B529-A2D9-4641-8D99-8C529E914CBC}"/>
              </a:ext>
            </a:extLst>
          </p:cNvPr>
          <p:cNvSpPr txBox="1"/>
          <p:nvPr/>
        </p:nvSpPr>
        <p:spPr>
          <a:xfrm>
            <a:off x="253628" y="4556431"/>
            <a:ext cx="3873500" cy="1200329"/>
          </a:xfrm>
          <a:prstGeom prst="rect">
            <a:avLst/>
          </a:prstGeom>
          <a:noFill/>
        </p:spPr>
        <p:txBody>
          <a:bodyPr wrap="square" rtlCol="0">
            <a:spAutoFit/>
          </a:bodyPr>
          <a:lstStyle/>
          <a:p>
            <a:pPr marL="0" lvl="1" algn="r" rtl="0">
              <a:spcBef>
                <a:spcPts val="0"/>
              </a:spcBef>
              <a:spcAft>
                <a:spcPts val="0"/>
              </a:spcAft>
              <a:buSzPts val="1800"/>
            </a:pPr>
            <a:r>
              <a:rPr lang="vi-VN" sz="1800" b="1" dirty="0">
                <a:solidFill>
                  <a:srgbClr val="FF0000"/>
                </a:solidFill>
                <a:latin typeface="PF BeauSans Pro" panose="02000500000000020004" pitchFamily="2" charset="0"/>
              </a:rPr>
              <a:t>Đảm bảo an toàn</a:t>
            </a:r>
            <a:r>
              <a:rPr lang="vi-VN" sz="1800" dirty="0">
                <a:solidFill>
                  <a:schemeClr val="dk1"/>
                </a:solidFill>
                <a:latin typeface="PF BeauSans Pro" panose="02000500000000020004" pitchFamily="2" charset="0"/>
              </a:rPr>
              <a:t> cho nội dung của người sáng tạo, đồng thời cung cấp thư viện nội dung đa dạng, chất lượng cao.</a:t>
            </a:r>
            <a:endParaRPr lang="vi-VN" sz="1800" b="1" dirty="0">
              <a:solidFill>
                <a:srgbClr val="FF0000"/>
              </a:solidFill>
              <a:latin typeface="PF BeauSans Pro" panose="02000500000000020004" pitchFamily="2" charset="0"/>
            </a:endParaRPr>
          </a:p>
        </p:txBody>
      </p:sp>
      <p:cxnSp>
        <p:nvCxnSpPr>
          <p:cNvPr id="50" name="Connector: Elbow 49">
            <a:extLst>
              <a:ext uri="{FF2B5EF4-FFF2-40B4-BE49-F238E27FC236}">
                <a16:creationId xmlns:a16="http://schemas.microsoft.com/office/drawing/2014/main" id="{66CC1044-E1A2-48C6-B8DA-C174AAB2BDE1}"/>
              </a:ext>
            </a:extLst>
          </p:cNvPr>
          <p:cNvCxnSpPr>
            <a:cxnSpLocks/>
          </p:cNvCxnSpPr>
          <p:nvPr/>
        </p:nvCxnSpPr>
        <p:spPr>
          <a:xfrm flipV="1">
            <a:off x="6747696" y="1303501"/>
            <a:ext cx="1176628" cy="928323"/>
          </a:xfrm>
          <a:prstGeom prst="bentConnector3">
            <a:avLst>
              <a:gd name="adj1" fmla="val 5000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F45531-C389-4169-9DDA-C9F392EB6347}"/>
              </a:ext>
            </a:extLst>
          </p:cNvPr>
          <p:cNvSpPr txBox="1"/>
          <p:nvPr/>
        </p:nvSpPr>
        <p:spPr>
          <a:xfrm>
            <a:off x="7976292" y="933157"/>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Target users</a:t>
            </a:r>
          </a:p>
        </p:txBody>
      </p:sp>
      <p:sp>
        <p:nvSpPr>
          <p:cNvPr id="58" name="TextBox 57">
            <a:extLst>
              <a:ext uri="{FF2B5EF4-FFF2-40B4-BE49-F238E27FC236}">
                <a16:creationId xmlns:a16="http://schemas.microsoft.com/office/drawing/2014/main" id="{8EAEEB90-658C-4905-80AD-626FAA165FBE}"/>
              </a:ext>
            </a:extLst>
          </p:cNvPr>
          <p:cNvSpPr txBox="1"/>
          <p:nvPr/>
        </p:nvSpPr>
        <p:spPr>
          <a:xfrm>
            <a:off x="7976292" y="1482478"/>
            <a:ext cx="3873500" cy="923330"/>
          </a:xfrm>
          <a:prstGeom prst="rect">
            <a:avLst/>
          </a:prstGeom>
          <a:noFill/>
        </p:spPr>
        <p:txBody>
          <a:bodyPr wrap="square" rtlCol="0">
            <a:spAutoFit/>
          </a:bodyPr>
          <a:lstStyle/>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bộ</a:t>
            </a:r>
            <a:r>
              <a:rPr lang="en-US" sz="1800" dirty="0">
                <a:solidFill>
                  <a:schemeClr val="dk1"/>
                </a:solidFill>
                <a:latin typeface="PF BeauSans Pro" panose="02000500000000020004" pitchFamily="2" charset="0"/>
              </a:rPr>
              <a:t> Viettel</a:t>
            </a:r>
          </a:p>
          <a:p>
            <a:pPr marL="285750" lvl="1" indent="-285750" rtl="0">
              <a:spcBef>
                <a:spcPts val="0"/>
              </a:spcBef>
              <a:spcAft>
                <a:spcPts val="0"/>
              </a:spcAft>
              <a:buSzPts val="1800"/>
              <a:buFont typeface="Arial" panose="020B0604020202020204" pitchFamily="34" charset="0"/>
              <a:buChar char="•"/>
            </a:pPr>
            <a:r>
              <a:rPr lang="en-US" sz="1800" dirty="0" err="1">
                <a:solidFill>
                  <a:schemeClr val="dk1"/>
                </a:solidFill>
                <a:latin typeface="PF BeauSans Pro" panose="02000500000000020004" pitchFamily="2" charset="0"/>
              </a:rPr>
              <a:t>Cá</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nhân</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sáng</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tạo</a:t>
            </a:r>
            <a:r>
              <a:rPr lang="en-US" sz="1800" dirty="0">
                <a:solidFill>
                  <a:schemeClr val="dk1"/>
                </a:solidFill>
                <a:latin typeface="PF BeauSans Pro" panose="02000500000000020004" pitchFamily="2" charset="0"/>
              </a:rPr>
              <a:t> </a:t>
            </a:r>
            <a:r>
              <a:rPr lang="en-US" sz="1800" dirty="0" err="1">
                <a:solidFill>
                  <a:schemeClr val="dk1"/>
                </a:solidFill>
                <a:latin typeface="PF BeauSans Pro" panose="02000500000000020004" pitchFamily="2" charset="0"/>
              </a:rPr>
              <a:t>nội</a:t>
            </a:r>
            <a:r>
              <a:rPr lang="en-US" sz="1800" dirty="0">
                <a:solidFill>
                  <a:schemeClr val="dk1"/>
                </a:solidFill>
                <a:latin typeface="PF BeauSans Pro" panose="02000500000000020004" pitchFamily="2" charset="0"/>
              </a:rPr>
              <a:t> dung</a:t>
            </a:r>
          </a:p>
          <a:p>
            <a:pPr marL="285750" lvl="1" indent="-285750" rtl="0">
              <a:spcBef>
                <a:spcPts val="0"/>
              </a:spcBef>
              <a:spcAft>
                <a:spcPts val="0"/>
              </a:spcAft>
              <a:buSzPts val="1800"/>
              <a:buFont typeface="Arial" panose="020B0604020202020204" pitchFamily="34" charset="0"/>
              <a:buChar char="•"/>
            </a:pPr>
            <a:r>
              <a:rPr lang="en-US" dirty="0" err="1">
                <a:solidFill>
                  <a:schemeClr val="dk1"/>
                </a:solidFill>
                <a:latin typeface="PF BeauSans Pro" panose="02000500000000020004" pitchFamily="2" charset="0"/>
              </a:rPr>
              <a:t>Doanh</a:t>
            </a:r>
            <a:r>
              <a:rPr lang="en-US" dirty="0">
                <a:solidFill>
                  <a:schemeClr val="dk1"/>
                </a:solidFill>
                <a:latin typeface="PF BeauSans Pro" panose="02000500000000020004" pitchFamily="2" charset="0"/>
              </a:rPr>
              <a:t> </a:t>
            </a:r>
            <a:r>
              <a:rPr lang="en-US" dirty="0" err="1">
                <a:solidFill>
                  <a:schemeClr val="dk1"/>
                </a:solidFill>
                <a:latin typeface="PF BeauSans Pro" panose="02000500000000020004" pitchFamily="2" charset="0"/>
              </a:rPr>
              <a:t>nghiệp</a:t>
            </a:r>
            <a:endParaRPr lang="vi-VN" sz="1800" dirty="0">
              <a:solidFill>
                <a:srgbClr val="FF0000"/>
              </a:solidFill>
              <a:latin typeface="PF BeauSans Pro" panose="02000500000000020004" pitchFamily="2" charset="0"/>
            </a:endParaRPr>
          </a:p>
        </p:txBody>
      </p:sp>
      <p:sp>
        <p:nvSpPr>
          <p:cNvPr id="59" name="Rectangle: Rounded Corners 58">
            <a:extLst>
              <a:ext uri="{FF2B5EF4-FFF2-40B4-BE49-F238E27FC236}">
                <a16:creationId xmlns:a16="http://schemas.microsoft.com/office/drawing/2014/main" id="{D96087A5-A37C-41AE-962E-924FCD3525E3}"/>
              </a:ext>
            </a:extLst>
          </p:cNvPr>
          <p:cNvSpPr/>
          <p:nvPr/>
        </p:nvSpPr>
        <p:spPr>
          <a:xfrm>
            <a:off x="7860792" y="3262259"/>
            <a:ext cx="5293133" cy="268461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789D47C8-7C93-4686-B7E3-92A66B6FDAFC}"/>
              </a:ext>
            </a:extLst>
          </p:cNvPr>
          <p:cNvSpPr/>
          <p:nvPr/>
        </p:nvSpPr>
        <p:spPr>
          <a:xfrm>
            <a:off x="7628247" y="3167574"/>
            <a:ext cx="5293133" cy="268461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1D644136-69A9-432C-B7D4-741D3E1FD84C}"/>
              </a:ext>
            </a:extLst>
          </p:cNvPr>
          <p:cNvSpPr txBox="1"/>
          <p:nvPr/>
        </p:nvSpPr>
        <p:spPr>
          <a:xfrm>
            <a:off x="8578210" y="3274018"/>
            <a:ext cx="3737653"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err="1">
                <a:solidFill>
                  <a:srgbClr val="B02929"/>
                </a:solidFill>
                <a:latin typeface="FS Magistral Bold" panose="020B0804030204080304" pitchFamily="34" charset="0"/>
              </a:rPr>
              <a:t>Lợi</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thế</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cạnh</a:t>
            </a:r>
            <a:r>
              <a:rPr lang="en-US" sz="2400" dirty="0">
                <a:solidFill>
                  <a:srgbClr val="B02929"/>
                </a:solidFill>
                <a:latin typeface="FS Magistral Bold" panose="020B0804030204080304" pitchFamily="34" charset="0"/>
              </a:rPr>
              <a:t> </a:t>
            </a:r>
            <a:r>
              <a:rPr lang="en-US" sz="2400" dirty="0" err="1">
                <a:solidFill>
                  <a:srgbClr val="B02929"/>
                </a:solidFill>
                <a:latin typeface="FS Magistral Bold" panose="020B0804030204080304" pitchFamily="34" charset="0"/>
              </a:rPr>
              <a:t>tranh</a:t>
            </a:r>
            <a:endParaRPr lang="en-US" sz="2400" dirty="0">
              <a:solidFill>
                <a:srgbClr val="B02929"/>
              </a:solidFill>
              <a:latin typeface="FS Magistral Bold" panose="020B0804030204080304" pitchFamily="34" charset="0"/>
            </a:endParaRPr>
          </a:p>
        </p:txBody>
      </p:sp>
      <p:sp>
        <p:nvSpPr>
          <p:cNvPr id="62" name="TextBox 61">
            <a:extLst>
              <a:ext uri="{FF2B5EF4-FFF2-40B4-BE49-F238E27FC236}">
                <a16:creationId xmlns:a16="http://schemas.microsoft.com/office/drawing/2014/main" id="{6D71458F-8F96-4932-962C-9708CEA26D8A}"/>
              </a:ext>
            </a:extLst>
          </p:cNvPr>
          <p:cNvSpPr txBox="1"/>
          <p:nvPr/>
        </p:nvSpPr>
        <p:spPr>
          <a:xfrm>
            <a:off x="7882228" y="3763846"/>
            <a:ext cx="4136284" cy="1846659"/>
          </a:xfrm>
          <a:prstGeom prst="rect">
            <a:avLst/>
          </a:prstGeom>
          <a:noFill/>
        </p:spPr>
        <p:txBody>
          <a:bodyPr wrap="square" rtlCol="0">
            <a:spAutoFit/>
          </a:bodyPr>
          <a:lstStyle/>
          <a:p>
            <a:pPr marL="0" lvl="1" algn="just" rtl="0">
              <a:spcBef>
                <a:spcPts val="0"/>
              </a:spcBef>
              <a:spcAft>
                <a:spcPts val="0"/>
              </a:spcAft>
              <a:buSzPts val="1800"/>
            </a:pPr>
            <a:r>
              <a:rPr lang="vi-VN" sz="1600" dirty="0">
                <a:solidFill>
                  <a:schemeClr val="dk1"/>
                </a:solidFill>
                <a:latin typeface="PF BeauSans Pro" panose="02000500000000020004" pitchFamily="2" charset="0"/>
              </a:rPr>
              <a:t>Tập trung vào thị trường Việt Nam, hiểu rõ tâm lý và nhu cầu của người dùng.</a:t>
            </a:r>
            <a:endParaRPr lang="en-US" sz="1600" dirty="0">
              <a:solidFill>
                <a:schemeClr val="dk1"/>
              </a:solidFill>
              <a:latin typeface="PF BeauSans Pro" panose="02000500000000020004" pitchFamily="2" charset="0"/>
            </a:endParaRPr>
          </a:p>
          <a:p>
            <a:pPr marL="0" lvl="1" algn="just" rtl="0">
              <a:spcBef>
                <a:spcPts val="0"/>
              </a:spcBef>
              <a:spcAft>
                <a:spcPts val="0"/>
              </a:spcAft>
              <a:buSzPts val="1800"/>
            </a:pPr>
            <a:endParaRPr lang="en-US" sz="900" dirty="0">
              <a:solidFill>
                <a:schemeClr val="dk1"/>
              </a:solidFill>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Kết hợp nhiều tính năng hữu ích trong một nền tảng duy nhất.</a:t>
            </a:r>
            <a:endParaRPr lang="en-US" sz="1600" dirty="0">
              <a:latin typeface="PF BeauSans Pro" panose="02000500000000020004" pitchFamily="2" charset="0"/>
            </a:endParaRPr>
          </a:p>
          <a:p>
            <a:pPr marL="0" lvl="1" algn="just" rtl="0">
              <a:spcBef>
                <a:spcPts val="0"/>
              </a:spcBef>
              <a:spcAft>
                <a:spcPts val="0"/>
              </a:spcAft>
              <a:buSzPts val="1800"/>
            </a:pPr>
            <a:endParaRPr lang="en-US" sz="900" dirty="0">
              <a:latin typeface="PF BeauSans Pro" panose="02000500000000020004" pitchFamily="2" charset="0"/>
            </a:endParaRPr>
          </a:p>
          <a:p>
            <a:pPr marL="0" lvl="1" algn="just" rtl="0">
              <a:spcBef>
                <a:spcPts val="0"/>
              </a:spcBef>
              <a:spcAft>
                <a:spcPts val="0"/>
              </a:spcAft>
              <a:buSzPts val="1800"/>
            </a:pPr>
            <a:r>
              <a:rPr lang="vi-VN" sz="1600" dirty="0">
                <a:latin typeface="PF BeauSans Pro" panose="02000500000000020004" pitchFamily="2" charset="0"/>
              </a:rPr>
              <a:t>Giao diện thân thiện, dễ dàng thao tác, phù hợp với cả người mới bắt đầu.</a:t>
            </a:r>
          </a:p>
        </p:txBody>
      </p:sp>
    </p:spTree>
    <p:extLst>
      <p:ext uri="{BB962C8B-B14F-4D97-AF65-F5344CB8AC3E}">
        <p14:creationId xmlns:p14="http://schemas.microsoft.com/office/powerpoint/2010/main" val="236353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3218602"/>
            <a:ext cx="1538840" cy="1025205"/>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365165"/>
            <a:ext cx="1983486" cy="646331"/>
          </a:xfrm>
          <a:prstGeom prst="rect">
            <a:avLst/>
          </a:prstGeom>
          <a:noFill/>
        </p:spPr>
        <p:txBody>
          <a:bodyPr wrap="square" rtlCol="0">
            <a:spAutoFit/>
          </a:bodyPr>
          <a:lstStyle/>
          <a:p>
            <a:pPr marL="342900" marR="0" lvl="0" indent="-342900" algn="l" rtl="0">
              <a:lnSpc>
                <a:spcPct val="100000"/>
              </a:lnSpc>
              <a:spcBef>
                <a:spcPts val="0"/>
              </a:spcBef>
              <a:spcAft>
                <a:spcPts val="0"/>
              </a:spcAft>
              <a:buAutoNum type="arabicPeriod"/>
            </a:pP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bộ</a:t>
            </a:r>
            <a:r>
              <a:rPr lang="en-US" dirty="0">
                <a:solidFill>
                  <a:srgbClr val="ED1B2F"/>
                </a:solidFill>
                <a:latin typeface="FS Magistral Bold" panose="020B0804030204080304" pitchFamily="34" charset="0"/>
              </a:rPr>
              <a:t> </a:t>
            </a:r>
          </a:p>
          <a:p>
            <a:pPr marR="0" lvl="0" algn="l" rtl="0">
              <a:lnSpc>
                <a:spcPct val="100000"/>
              </a:lnSpc>
              <a:spcBef>
                <a:spcPts val="0"/>
              </a:spcBef>
              <a:spcAft>
                <a:spcPts val="0"/>
              </a:spcAft>
            </a:pPr>
            <a:r>
              <a:rPr lang="en-US" dirty="0">
                <a:solidFill>
                  <a:srgbClr val="ED1B2F"/>
                </a:solidFill>
                <a:latin typeface="FS Magistral Bold" panose="020B0804030204080304" pitchFamily="34" charset="0"/>
              </a:rPr>
              <a:t>Viettel</a:t>
            </a: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769779"/>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97796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truyền</a:t>
            </a:r>
            <a:r>
              <a:rPr lang="en-US" sz="1400" dirty="0">
                <a:latin typeface="PF BeauSans Pro" panose="02000500000000020004" pitchFamily="2" charset="0"/>
              </a:rPr>
              <a:t> </a:t>
            </a:r>
            <a:r>
              <a:rPr lang="en-US" sz="1400" dirty="0" err="1">
                <a:latin typeface="PF BeauSans Pro" panose="02000500000000020004" pitchFamily="2" charset="0"/>
              </a:rPr>
              <a:t>thông</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marketing</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467933"/>
            <a:ext cx="1526637"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02603" y="3487853"/>
            <a:ext cx="134709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viên</a:t>
            </a:r>
            <a:r>
              <a:rPr lang="en-US" sz="1400" dirty="0">
                <a:latin typeface="PF BeauSans Pro" panose="02000500000000020004" pitchFamily="2" charset="0"/>
              </a:rPr>
              <a:t> </a:t>
            </a:r>
            <a:r>
              <a:rPr lang="en-US" sz="1400" dirty="0" err="1">
                <a:latin typeface="PF BeauSans Pro" panose="02000500000000020004" pitchFamily="2" charset="0"/>
              </a:rPr>
              <a:t>văn</a:t>
            </a:r>
            <a:r>
              <a:rPr lang="en-US" sz="1400" dirty="0">
                <a:latin typeface="PF BeauSans Pro" panose="02000500000000020004" pitchFamily="2" charset="0"/>
              </a:rPr>
              <a:t> </a:t>
            </a:r>
            <a:r>
              <a:rPr lang="en-US" sz="1400" dirty="0" err="1">
                <a:latin typeface="PF BeauSans Pro" panose="02000500000000020004" pitchFamily="2" charset="0"/>
              </a:rPr>
              <a:t>phòng</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5021170"/>
            <a:ext cx="1581657" cy="5934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3" y="5033153"/>
            <a:ext cx="141907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Bộ</a:t>
            </a:r>
            <a:r>
              <a:rPr lang="en-US" sz="1400" dirty="0">
                <a:latin typeface="PF BeauSans Pro" panose="02000500000000020004" pitchFamily="2" charset="0"/>
              </a:rPr>
              <a:t> </a:t>
            </a:r>
            <a:r>
              <a:rPr lang="en-US" sz="1400" dirty="0" err="1">
                <a:latin typeface="PF BeauSans Pro" panose="02000500000000020004" pitchFamily="2" charset="0"/>
              </a:rPr>
              <a:t>phận</a:t>
            </a:r>
            <a:r>
              <a:rPr lang="en-US" sz="1400" dirty="0">
                <a:latin typeface="PF BeauSans Pro" panose="02000500000000020004" pitchFamily="2" charset="0"/>
              </a:rPr>
              <a:t> </a:t>
            </a:r>
            <a:r>
              <a:rPr lang="en-US" sz="1400" dirty="0" err="1">
                <a:latin typeface="PF BeauSans Pro" panose="02000500000000020004" pitchFamily="2" charset="0"/>
              </a:rPr>
              <a:t>chăm</a:t>
            </a:r>
            <a:r>
              <a:rPr lang="en-US" sz="1400" dirty="0">
                <a:latin typeface="PF BeauSans Pro" panose="02000500000000020004" pitchFamily="2" charset="0"/>
              </a:rPr>
              <a:t> </a:t>
            </a:r>
            <a:r>
              <a:rPr lang="en-US" sz="1400" dirty="0" err="1">
                <a:latin typeface="PF BeauSans Pro" panose="02000500000000020004" pitchFamily="2" charset="0"/>
              </a:rPr>
              <a:t>sóc</a:t>
            </a:r>
            <a:r>
              <a:rPr lang="en-US" sz="1400" dirty="0">
                <a:latin typeface="PF BeauSans Pro" panose="02000500000000020004" pitchFamily="2" charset="0"/>
              </a:rPr>
              <a:t> </a:t>
            </a:r>
            <a:r>
              <a:rPr lang="en-US" sz="1400" dirty="0" err="1">
                <a:latin typeface="PF BeauSans Pro" panose="02000500000000020004" pitchFamily="2" charset="0"/>
              </a:rPr>
              <a:t>khách</a:t>
            </a:r>
            <a:r>
              <a:rPr lang="en-US" sz="1400" dirty="0">
                <a:latin typeface="PF BeauSans Pro" panose="02000500000000020004" pitchFamily="2" charset="0"/>
              </a:rPr>
              <a:t> </a:t>
            </a:r>
            <a:r>
              <a:rPr lang="en-US" sz="1400" dirty="0" err="1">
                <a:latin typeface="PF BeauSans Pro" panose="02000500000000020004" pitchFamily="2" charset="0"/>
              </a:rPr>
              <a:t>hàng</a:t>
            </a:r>
            <a:endParaRPr lang="en-US" sz="1400" dirty="0">
              <a:latin typeface="PF BeauSans Pro" panose="02000500000000020004" pitchFamily="2" charset="0"/>
            </a:endParaRP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861698"/>
            <a:ext cx="3014830"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1861699"/>
            <a:ext cx="3014828" cy="738664"/>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quảng bá, truyền thông nhanh chóng và tối ưu hóa chiến dịch marketing</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và</a:t>
            </a:r>
            <a:r>
              <a:rPr lang="en-US" sz="1400" dirty="0">
                <a:latin typeface="PF BeauSans Pro" panose="02000500000000020004" pitchFamily="2" charset="0"/>
              </a:rPr>
              <a:t> </a:t>
            </a:r>
            <a:r>
              <a:rPr lang="vi-VN" sz="1400" dirty="0">
                <a:latin typeface="PF BeauSans Pro" panose="02000500000000020004" pitchFamily="2" charset="0"/>
              </a:rPr>
              <a:t>phân tích nội dung đa định dạng</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highlight</a:t>
            </a: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51000"/>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496060"/>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Hỗ trợ công việc văn phòng, tối ưu hóa quy trình tổng hợp thông tin</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71670"/>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19795"/>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biên</a:t>
            </a:r>
            <a:r>
              <a:rPr lang="en-US" sz="1400" dirty="0">
                <a:latin typeface="PF BeauSans Pro" panose="02000500000000020004" pitchFamily="2" charset="0"/>
              </a:rPr>
              <a:t> </a:t>
            </a:r>
            <a:r>
              <a:rPr lang="en-US" sz="1400" dirty="0" err="1">
                <a:latin typeface="PF BeauSans Pro" panose="02000500000000020004" pitchFamily="2" charset="0"/>
              </a:rPr>
              <a:t>bản</a:t>
            </a:r>
            <a:r>
              <a:rPr lang="en-US" sz="1400" dirty="0">
                <a:latin typeface="PF BeauSans Pro" panose="02000500000000020004" pitchFamily="2" charset="0"/>
              </a:rPr>
              <a:t> </a:t>
            </a:r>
            <a:r>
              <a:rPr lang="en-US" sz="1400" dirty="0" err="1">
                <a:latin typeface="PF BeauSans Pro" panose="02000500000000020004" pitchFamily="2" charset="0"/>
              </a:rPr>
              <a:t>họp</a:t>
            </a:r>
            <a:r>
              <a:rPr lang="en-US" sz="1400" dirty="0">
                <a:latin typeface="PF BeauSans Pro" panose="02000500000000020004" pitchFamily="2" charset="0"/>
              </a:rPr>
              <a:t>, </a:t>
            </a:r>
            <a:r>
              <a:rPr lang="en-US" sz="1400" dirty="0" err="1">
                <a:latin typeface="PF BeauSans Pro" panose="02000500000000020004" pitchFamily="2" charset="0"/>
              </a:rPr>
              <a:t>báo</a:t>
            </a:r>
            <a:r>
              <a:rPr lang="en-US" sz="1400" dirty="0">
                <a:latin typeface="PF BeauSans Pro" panose="02000500000000020004" pitchFamily="2" charset="0"/>
              </a:rPr>
              <a:t> </a:t>
            </a:r>
            <a:r>
              <a:rPr lang="en-US" sz="1400" dirty="0" err="1">
                <a:latin typeface="PF BeauSans Pro" panose="02000500000000020004" pitchFamily="2" charset="0"/>
              </a:rPr>
              <a:t>cáo</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từ</a:t>
            </a:r>
            <a:r>
              <a:rPr lang="en-US" sz="1400" dirty="0">
                <a:latin typeface="PF BeauSans Pro" panose="02000500000000020004" pitchFamily="2" charset="0"/>
              </a:rPr>
              <a:t> audio/video </a:t>
            </a:r>
            <a:r>
              <a:rPr lang="en-US" sz="1400" dirty="0" err="1">
                <a:latin typeface="PF BeauSans Pro" panose="02000500000000020004" pitchFamily="2" charset="0"/>
              </a:rPr>
              <a:t>cuộc</a:t>
            </a:r>
            <a:r>
              <a:rPr lang="en-US" sz="1400" dirty="0">
                <a:latin typeface="PF BeauSans Pro" panose="02000500000000020004" pitchFamily="2" charset="0"/>
              </a:rPr>
              <a:t> </a:t>
            </a:r>
            <a:r>
              <a:rPr lang="en-US" sz="1400" dirty="0" err="1">
                <a:latin typeface="PF BeauSans Pro" panose="02000500000000020004" pitchFamily="2" charset="0"/>
              </a:rPr>
              <a:t>họp</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890726"/>
            <a:ext cx="3014830" cy="44148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8851"/>
            <a:ext cx="3014828" cy="307777"/>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r>
              <a:rPr lang="en-US" sz="1400" dirty="0">
                <a:latin typeface="PF BeauSans Pro" panose="02000500000000020004" pitchFamily="2" charset="0"/>
              </a:rPr>
              <a:t> </a:t>
            </a:r>
            <a:r>
              <a:rPr lang="en-US" sz="1400" dirty="0" err="1">
                <a:latin typeface="PF BeauSans Pro" panose="02000500000000020004" pitchFamily="2" charset="0"/>
              </a:rPr>
              <a:t>tóm</a:t>
            </a:r>
            <a:r>
              <a:rPr lang="en-US" sz="1400" dirty="0">
                <a:latin typeface="PF BeauSans Pro" panose="02000500000000020004" pitchFamily="2" charset="0"/>
              </a:rPr>
              <a:t> </a:t>
            </a:r>
            <a:r>
              <a:rPr lang="en-US" sz="1400" dirty="0" err="1">
                <a:latin typeface="PF BeauSans Pro" panose="02000500000000020004" pitchFamily="2" charset="0"/>
              </a:rPr>
              <a:t>tắt</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tài</a:t>
            </a:r>
            <a:r>
              <a:rPr lang="en-US" sz="1400" dirty="0">
                <a:latin typeface="PF BeauSans Pro" panose="02000500000000020004" pitchFamily="2" charset="0"/>
              </a:rPr>
              <a:t> </a:t>
            </a:r>
            <a:r>
              <a:rPr lang="en-US" sz="1400" dirty="0" err="1">
                <a:latin typeface="PF BeauSans Pro" panose="02000500000000020004" pitchFamily="2" charset="0"/>
              </a:rPr>
              <a:t>liệu</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5017222"/>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5062282"/>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hỗ trợ khách hàng, dễ dàng cập nhật và phản hồi</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37892"/>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8271" y="4686017"/>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hướng dẫn và các tài liệu FAQ</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456947"/>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505073"/>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phản hồi khách hàng từ nội dung đa phương tiện</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64670"/>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311001"/>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57670"/>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313959"/>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796937"/>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369501"/>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369501"/>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089036"/>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32891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926880"/>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92688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73955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86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5791203"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68019" y="400141"/>
            <a:ext cx="7353581"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Đề</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xuất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theo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khúc</a:t>
            </a:r>
            <a:endParaRPr lang="en-US" sz="3200" dirty="0">
              <a:solidFill>
                <a:srgbClr val="ED1B2F"/>
              </a:solidFill>
              <a:latin typeface="FS Magistral Bold" panose="020B0804030204080304" pitchFamily="34" charset="0"/>
            </a:endParaRP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6125849" y="6420778"/>
            <a:ext cx="2704887"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Đề</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xuất</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tính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năng</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giao</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diện</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sp>
        <p:nvSpPr>
          <p:cNvPr id="19" name="TextBox 18">
            <a:extLst>
              <a:ext uri="{FF2B5EF4-FFF2-40B4-BE49-F238E27FC236}">
                <a16:creationId xmlns:a16="http://schemas.microsoft.com/office/drawing/2014/main" id="{B7A45351-652A-445A-AE70-3B18F598F66D}"/>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grpSp>
        <p:nvGrpSpPr>
          <p:cNvPr id="3" name="Group 2">
            <a:extLst>
              <a:ext uri="{FF2B5EF4-FFF2-40B4-BE49-F238E27FC236}">
                <a16:creationId xmlns:a16="http://schemas.microsoft.com/office/drawing/2014/main" id="{E7FB3DB3-A462-4E82-ABD5-003F861AA3BD}"/>
              </a:ext>
            </a:extLst>
          </p:cNvPr>
          <p:cNvGrpSpPr/>
          <p:nvPr/>
        </p:nvGrpSpPr>
        <p:grpSpPr>
          <a:xfrm>
            <a:off x="283389" y="2917520"/>
            <a:ext cx="1538840" cy="1607832"/>
            <a:chOff x="368019" y="2855419"/>
            <a:chExt cx="1346018" cy="897175"/>
          </a:xfrm>
        </p:grpSpPr>
        <p:sp>
          <p:nvSpPr>
            <p:cNvPr id="27" name="Rectangle: Rounded Corners 26">
              <a:extLst>
                <a:ext uri="{FF2B5EF4-FFF2-40B4-BE49-F238E27FC236}">
                  <a16:creationId xmlns:a16="http://schemas.microsoft.com/office/drawing/2014/main" id="{03CF734D-24F7-4D24-8C07-8C79B9098BBB}"/>
                </a:ext>
              </a:extLst>
            </p:cNvPr>
            <p:cNvSpPr/>
            <p:nvPr/>
          </p:nvSpPr>
          <p:spPr>
            <a:xfrm>
              <a:off x="408671" y="2902343"/>
              <a:ext cx="1305366" cy="850251"/>
            </a:xfrm>
            <a:prstGeom prst="round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37884D12-C4C9-4F70-B716-F6DA0A81513D}"/>
                </a:ext>
              </a:extLst>
            </p:cNvPr>
            <p:cNvSpPr/>
            <p:nvPr/>
          </p:nvSpPr>
          <p:spPr>
            <a:xfrm>
              <a:off x="368019" y="2855419"/>
              <a:ext cx="1305366" cy="8502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A6A4B55-36A5-49AF-9E4E-6978EB009B80}"/>
              </a:ext>
            </a:extLst>
          </p:cNvPr>
          <p:cNvSpPr txBox="1"/>
          <p:nvPr/>
        </p:nvSpPr>
        <p:spPr>
          <a:xfrm>
            <a:off x="390947" y="3064083"/>
            <a:ext cx="1295815" cy="1200329"/>
          </a:xfrm>
          <a:prstGeom prst="rect">
            <a:avLst/>
          </a:prstGeom>
          <a:noFill/>
        </p:spPr>
        <p:txBody>
          <a:bodyPr wrap="square" rtlCol="0">
            <a:spAutoFit/>
          </a:bodyPr>
          <a:lstStyle/>
          <a:p>
            <a:pPr marR="0" lvl="0" rtl="0">
              <a:lnSpc>
                <a:spcPct val="100000"/>
              </a:lnSpc>
              <a:spcBef>
                <a:spcPts val="0"/>
              </a:spcBef>
              <a:spcAft>
                <a:spcPts val="0"/>
              </a:spcAft>
            </a:pPr>
            <a:r>
              <a:rPr lang="en-US" dirty="0">
                <a:solidFill>
                  <a:srgbClr val="ED1B2F"/>
                </a:solidFill>
                <a:latin typeface="FS Magistral Bold" panose="020B0804030204080304" pitchFamily="34" charset="0"/>
              </a:rPr>
              <a:t>2.  </a:t>
            </a:r>
            <a:r>
              <a:rPr lang="en-US" dirty="0" err="1">
                <a:solidFill>
                  <a:srgbClr val="ED1B2F"/>
                </a:solidFill>
                <a:latin typeface="FS Magistral Bold" panose="020B0804030204080304" pitchFamily="34" charset="0"/>
              </a:rPr>
              <a:t>Doanh</a:t>
            </a:r>
            <a:endParaRPr lang="en-US" dirty="0">
              <a:solidFill>
                <a:srgbClr val="ED1B2F"/>
              </a:solidFill>
              <a:latin typeface="FS Magistral Bold" panose="020B0804030204080304" pitchFamily="34" charset="0"/>
            </a:endParaRPr>
          </a:p>
          <a:p>
            <a:pPr marR="0" lvl="0" rtl="0">
              <a:lnSpc>
                <a:spcPct val="100000"/>
              </a:lnSpc>
              <a:spcBef>
                <a:spcPts val="0"/>
              </a:spcBef>
              <a:spcAft>
                <a:spcPts val="0"/>
              </a:spcAft>
            </a:pPr>
            <a:r>
              <a:rPr lang="en-US" dirty="0" err="1">
                <a:solidFill>
                  <a:srgbClr val="ED1B2F"/>
                </a:solidFill>
                <a:latin typeface="FS Magistral Bold" panose="020B0804030204080304" pitchFamily="34" charset="0"/>
              </a:rPr>
              <a:t>nghiệp</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cá</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bên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ngoài</a:t>
            </a:r>
            <a:endParaRPr lang="en-US" dirty="0">
              <a:solidFill>
                <a:srgbClr val="ED1B2F"/>
              </a:solidFill>
              <a:latin typeface="FS Magistral Bold" panose="020B0804030204080304" pitchFamily="34" charset="0"/>
            </a:endParaRPr>
          </a:p>
        </p:txBody>
      </p:sp>
      <p:cxnSp>
        <p:nvCxnSpPr>
          <p:cNvPr id="14" name="Straight Connector 13">
            <a:extLst>
              <a:ext uri="{FF2B5EF4-FFF2-40B4-BE49-F238E27FC236}">
                <a16:creationId xmlns:a16="http://schemas.microsoft.com/office/drawing/2014/main" id="{5BB78A7E-C630-4476-A21F-748CAC41CC4B}"/>
              </a:ext>
            </a:extLst>
          </p:cNvPr>
          <p:cNvCxnSpPr/>
          <p:nvPr/>
        </p:nvCxnSpPr>
        <p:spPr>
          <a:xfrm>
            <a:off x="1811078" y="3803647"/>
            <a:ext cx="336406"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ADCDC6-AAB5-42C1-B4ED-86B9A4729EA9}"/>
              </a:ext>
            </a:extLst>
          </p:cNvPr>
          <p:cNvCxnSpPr>
            <a:cxnSpLocks/>
          </p:cNvCxnSpPr>
          <p:nvPr/>
        </p:nvCxnSpPr>
        <p:spPr>
          <a:xfrm>
            <a:off x="2147484" y="2345932"/>
            <a:ext cx="0" cy="2889846"/>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DEBDF819-7D76-4025-AE9F-9FA59A93160F}"/>
              </a:ext>
            </a:extLst>
          </p:cNvPr>
          <p:cNvSpPr/>
          <p:nvPr/>
        </p:nvSpPr>
        <p:spPr>
          <a:xfrm>
            <a:off x="2495043" y="1883857"/>
            <a:ext cx="1526637" cy="759459"/>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178B5B5-00EE-4BFC-896A-6485F5E06C55}"/>
              </a:ext>
            </a:extLst>
          </p:cNvPr>
          <p:cNvSpPr txBox="1"/>
          <p:nvPr/>
        </p:nvSpPr>
        <p:spPr>
          <a:xfrm>
            <a:off x="2602603" y="1883858"/>
            <a:ext cx="1526636" cy="738664"/>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Doanh</a:t>
            </a:r>
            <a:r>
              <a:rPr lang="en-US" sz="1400" dirty="0">
                <a:latin typeface="PF BeauSans Pro" panose="02000500000000020004" pitchFamily="2" charset="0"/>
              </a:rPr>
              <a:t> </a:t>
            </a:r>
            <a:r>
              <a:rPr lang="en-US" sz="1400" dirty="0" err="1">
                <a:latin typeface="PF BeauSans Pro" panose="02000500000000020004" pitchFamily="2" charset="0"/>
              </a:rPr>
              <a:t>nghiệp</a:t>
            </a:r>
            <a:r>
              <a:rPr lang="en-US" sz="1400" dirty="0">
                <a:latin typeface="PF BeauSans Pro" panose="02000500000000020004" pitchFamily="2" charset="0"/>
              </a:rPr>
              <a:t> (Marketing, HR, </a:t>
            </a:r>
            <a:r>
              <a:rPr lang="en-US" sz="1400" dirty="0" err="1">
                <a:latin typeface="PF BeauSans Pro" panose="02000500000000020004" pitchFamily="2" charset="0"/>
              </a:rPr>
              <a:t>Đào</a:t>
            </a:r>
            <a:r>
              <a:rPr lang="en-US" sz="1400" dirty="0">
                <a:latin typeface="PF BeauSans Pro" panose="02000500000000020004" pitchFamily="2" charset="0"/>
              </a:rPr>
              <a:t> </a:t>
            </a: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a:t>
            </a:r>
            <a:r>
              <a:rPr lang="en-US" sz="1400" dirty="0" err="1">
                <a:latin typeface="PF BeauSans Pro" panose="02000500000000020004" pitchFamily="2" charset="0"/>
              </a:rPr>
              <a:t>bộ</a:t>
            </a:r>
            <a:r>
              <a:rPr lang="en-US" sz="1400" dirty="0">
                <a:latin typeface="PF BeauSans Pro" panose="02000500000000020004" pitchFamily="2" charset="0"/>
              </a:rPr>
              <a:t>)</a:t>
            </a:r>
          </a:p>
        </p:txBody>
      </p:sp>
      <p:sp>
        <p:nvSpPr>
          <p:cNvPr id="51" name="Rectangle: Rounded Corners 50">
            <a:extLst>
              <a:ext uri="{FF2B5EF4-FFF2-40B4-BE49-F238E27FC236}">
                <a16:creationId xmlns:a16="http://schemas.microsoft.com/office/drawing/2014/main" id="{CF5D0052-09C9-4D33-B925-6AC4D6720A2B}"/>
              </a:ext>
            </a:extLst>
          </p:cNvPr>
          <p:cNvSpPr/>
          <p:nvPr/>
        </p:nvSpPr>
        <p:spPr>
          <a:xfrm>
            <a:off x="2495043" y="3178229"/>
            <a:ext cx="1526637" cy="1242266"/>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14F671C-3891-49FC-BEE2-498DED64E060}"/>
              </a:ext>
            </a:extLst>
          </p:cNvPr>
          <p:cNvSpPr txBox="1"/>
          <p:nvPr/>
        </p:nvSpPr>
        <p:spPr>
          <a:xfrm>
            <a:off x="2661755" y="3206762"/>
            <a:ext cx="1311517" cy="1169551"/>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Người sáng tạo nội dung (Youtuber, TikToker, Podcaster)</a:t>
            </a:r>
            <a:endParaRPr lang="en-US" sz="1400" dirty="0">
              <a:latin typeface="PF BeauSans Pro" panose="02000500000000020004" pitchFamily="2" charset="0"/>
            </a:endParaRPr>
          </a:p>
        </p:txBody>
      </p:sp>
      <p:sp>
        <p:nvSpPr>
          <p:cNvPr id="53" name="Rectangle: Rounded Corners 52">
            <a:extLst>
              <a:ext uri="{FF2B5EF4-FFF2-40B4-BE49-F238E27FC236}">
                <a16:creationId xmlns:a16="http://schemas.microsoft.com/office/drawing/2014/main" id="{4BCF2EAA-05F5-4E6C-BC31-8289378173E9}"/>
              </a:ext>
            </a:extLst>
          </p:cNvPr>
          <p:cNvSpPr/>
          <p:nvPr/>
        </p:nvSpPr>
        <p:spPr>
          <a:xfrm>
            <a:off x="2495043" y="4932552"/>
            <a:ext cx="1581657" cy="80971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70FA484-B19F-4C2D-B108-91FD7BE2A9DC}"/>
              </a:ext>
            </a:extLst>
          </p:cNvPr>
          <p:cNvSpPr txBox="1"/>
          <p:nvPr/>
        </p:nvSpPr>
        <p:spPr>
          <a:xfrm>
            <a:off x="2602602" y="4944554"/>
            <a:ext cx="1472761" cy="738664"/>
          </a:xfrm>
          <a:prstGeom prst="rect">
            <a:avLst/>
          </a:prstGeom>
          <a:noFill/>
        </p:spPr>
        <p:txBody>
          <a:bodyPr wrap="square" rtlCol="0">
            <a:spAutoFit/>
          </a:bodyPr>
          <a:lstStyle/>
          <a:p>
            <a:pPr marR="0" lvl="0" rtl="0">
              <a:lnSpc>
                <a:spcPct val="100000"/>
              </a:lnSpc>
              <a:spcBef>
                <a:spcPts val="0"/>
              </a:spcBef>
              <a:spcAft>
                <a:spcPts val="0"/>
              </a:spcAft>
            </a:pPr>
            <a:r>
              <a:rPr lang="en-US" sz="1400" dirty="0" err="1">
                <a:latin typeface="PF BeauSans Pro" panose="02000500000000020004" pitchFamily="2" charset="0"/>
              </a:rPr>
              <a:t>Cá</a:t>
            </a:r>
            <a:r>
              <a:rPr lang="en-US" sz="1400" dirty="0">
                <a:latin typeface="PF BeauSans Pro" panose="02000500000000020004" pitchFamily="2" charset="0"/>
              </a:rPr>
              <a:t> </a:t>
            </a:r>
            <a:r>
              <a:rPr lang="en-US" sz="1400" dirty="0" err="1">
                <a:latin typeface="PF BeauSans Pro" panose="02000500000000020004" pitchFamily="2" charset="0"/>
              </a:rPr>
              <a:t>nhân</a:t>
            </a:r>
            <a:r>
              <a:rPr lang="en-US" sz="1400" dirty="0">
                <a:latin typeface="PF BeauSans Pro" panose="02000500000000020004" pitchFamily="2" charset="0"/>
              </a:rPr>
              <a:t> </a:t>
            </a:r>
            <a:r>
              <a:rPr lang="en-US" sz="1400" dirty="0" err="1">
                <a:latin typeface="PF BeauSans Pro" panose="02000500000000020004" pitchFamily="2" charset="0"/>
              </a:rPr>
              <a:t>bán</a:t>
            </a:r>
            <a:r>
              <a:rPr lang="en-US" sz="1400" dirty="0">
                <a:latin typeface="PF BeauSans Pro" panose="02000500000000020004" pitchFamily="2" charset="0"/>
              </a:rPr>
              <a:t> </a:t>
            </a:r>
            <a:r>
              <a:rPr lang="en-US" sz="1400" dirty="0" err="1">
                <a:latin typeface="PF BeauSans Pro" panose="02000500000000020004" pitchFamily="2" charset="0"/>
              </a:rPr>
              <a:t>hàng</a:t>
            </a:r>
            <a:r>
              <a:rPr lang="en-US" sz="1400" dirty="0">
                <a:latin typeface="PF BeauSans Pro" panose="02000500000000020004" pitchFamily="2" charset="0"/>
              </a:rPr>
              <a:t>, </a:t>
            </a:r>
            <a:r>
              <a:rPr lang="en-US" sz="1400" dirty="0" err="1">
                <a:latin typeface="PF BeauSans Pro" panose="02000500000000020004" pitchFamily="2" charset="0"/>
              </a:rPr>
              <a:t>kinh</a:t>
            </a:r>
            <a:r>
              <a:rPr lang="en-US" sz="1400" dirty="0">
                <a:latin typeface="PF BeauSans Pro" panose="02000500000000020004" pitchFamily="2" charset="0"/>
              </a:rPr>
              <a:t> </a:t>
            </a:r>
            <a:r>
              <a:rPr lang="en-US" sz="1400" dirty="0" err="1">
                <a:latin typeface="PF BeauSans Pro" panose="02000500000000020004" pitchFamily="2" charset="0"/>
              </a:rPr>
              <a:t>doanh</a:t>
            </a:r>
            <a:r>
              <a:rPr lang="en-US" sz="1400" dirty="0">
                <a:latin typeface="PF BeauSans Pro" panose="02000500000000020004" pitchFamily="2" charset="0"/>
              </a:rPr>
              <a:t> online</a:t>
            </a:r>
          </a:p>
        </p:txBody>
      </p:sp>
      <p:sp>
        <p:nvSpPr>
          <p:cNvPr id="55" name="TextBox 54">
            <a:extLst>
              <a:ext uri="{FF2B5EF4-FFF2-40B4-BE49-F238E27FC236}">
                <a16:creationId xmlns:a16="http://schemas.microsoft.com/office/drawing/2014/main" id="{87A8BA88-B76F-470B-A423-311374945209}"/>
              </a:ext>
            </a:extLst>
          </p:cNvPr>
          <p:cNvSpPr txBox="1"/>
          <p:nvPr/>
        </p:nvSpPr>
        <p:spPr>
          <a:xfrm>
            <a:off x="5617212" y="1067007"/>
            <a:ext cx="1151403"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Nhu</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cầu</a:t>
            </a:r>
            <a:endParaRPr lang="en-US" dirty="0">
              <a:solidFill>
                <a:srgbClr val="ED1B2F"/>
              </a:solidFill>
              <a:latin typeface="FS Magistral Bold" panose="020B0804030204080304" pitchFamily="34" charset="0"/>
            </a:endParaRPr>
          </a:p>
        </p:txBody>
      </p:sp>
      <p:sp>
        <p:nvSpPr>
          <p:cNvPr id="56" name="Rectangle: Rounded Corners 55">
            <a:extLst>
              <a:ext uri="{FF2B5EF4-FFF2-40B4-BE49-F238E27FC236}">
                <a16:creationId xmlns:a16="http://schemas.microsoft.com/office/drawing/2014/main" id="{7C1FCB8C-2944-46E7-B2D9-9A6AC650669B}"/>
              </a:ext>
            </a:extLst>
          </p:cNvPr>
          <p:cNvSpPr/>
          <p:nvPr/>
        </p:nvSpPr>
        <p:spPr>
          <a:xfrm>
            <a:off x="4599212" y="1991141"/>
            <a:ext cx="3014830" cy="584775"/>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9935B91A-2AE2-4168-B785-3E2E9FD32D81}"/>
              </a:ext>
            </a:extLst>
          </p:cNvPr>
          <p:cNvSpPr txBox="1"/>
          <p:nvPr/>
        </p:nvSpPr>
        <p:spPr>
          <a:xfrm>
            <a:off x="4706772" y="2022569"/>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Tối ưu hóa nội dung quảng bá, hỗ trợ nhân sự và đào tạo</a:t>
            </a:r>
            <a:endParaRPr lang="en-US" sz="1400" dirty="0">
              <a:latin typeface="PF BeauSans Pro" panose="02000500000000020004" pitchFamily="2" charset="0"/>
            </a:endParaRPr>
          </a:p>
        </p:txBody>
      </p:sp>
      <p:sp>
        <p:nvSpPr>
          <p:cNvPr id="64" name="Rectangle: Rounded Corners 63">
            <a:extLst>
              <a:ext uri="{FF2B5EF4-FFF2-40B4-BE49-F238E27FC236}">
                <a16:creationId xmlns:a16="http://schemas.microsoft.com/office/drawing/2014/main" id="{71C54A1C-A2C5-42F5-B086-788B3D8531BC}"/>
              </a:ext>
            </a:extLst>
          </p:cNvPr>
          <p:cNvSpPr/>
          <p:nvPr/>
        </p:nvSpPr>
        <p:spPr>
          <a:xfrm>
            <a:off x="8370711" y="1492366"/>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B50468DB-3DCA-4930-BC3E-F963CD457406}"/>
              </a:ext>
            </a:extLst>
          </p:cNvPr>
          <p:cNvSpPr txBox="1"/>
          <p:nvPr/>
        </p:nvSpPr>
        <p:spPr>
          <a:xfrm>
            <a:off x="8478271" y="1540491"/>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a:t>
            </a:r>
            <a:r>
              <a:rPr lang="en-US" sz="1400" dirty="0" err="1">
                <a:latin typeface="PF BeauSans Pro" panose="02000500000000020004" pitchFamily="2" charset="0"/>
              </a:rPr>
              <a:t>nội</a:t>
            </a:r>
            <a:r>
              <a:rPr lang="en-US" sz="1400" dirty="0">
                <a:latin typeface="PF BeauSans Pro" panose="02000500000000020004" pitchFamily="2" charset="0"/>
              </a:rPr>
              <a:t> dung </a:t>
            </a:r>
            <a:r>
              <a:rPr lang="en-US" sz="1400" dirty="0" err="1">
                <a:latin typeface="PF BeauSans Pro" panose="02000500000000020004" pitchFamily="2" charset="0"/>
              </a:rPr>
              <a:t>tùy</a:t>
            </a:r>
            <a:r>
              <a:rPr lang="en-US" sz="1400" dirty="0">
                <a:latin typeface="PF BeauSans Pro" panose="02000500000000020004" pitchFamily="2" charset="0"/>
              </a:rPr>
              <a:t> </a:t>
            </a:r>
            <a:r>
              <a:rPr lang="en-US" sz="1400" dirty="0" err="1">
                <a:latin typeface="PF BeauSans Pro" panose="02000500000000020004" pitchFamily="2" charset="0"/>
              </a:rPr>
              <a:t>chỉnh</a:t>
            </a:r>
            <a:r>
              <a:rPr lang="en-US" sz="1400" dirty="0">
                <a:latin typeface="PF BeauSans Pro" panose="02000500000000020004" pitchFamily="2" charset="0"/>
              </a:rPr>
              <a:t> </a:t>
            </a:r>
            <a:r>
              <a:rPr lang="en-US" sz="1400" dirty="0" err="1">
                <a:latin typeface="PF BeauSans Pro" panose="02000500000000020004" pitchFamily="2" charset="0"/>
              </a:rPr>
              <a:t>cho</a:t>
            </a:r>
            <a:r>
              <a:rPr lang="en-US" sz="1400" dirty="0">
                <a:latin typeface="PF BeauSans Pro" panose="02000500000000020004" pitchFamily="2" charset="0"/>
              </a:rPr>
              <a:t> </a:t>
            </a:r>
            <a:r>
              <a:rPr lang="en-US" sz="1400" dirty="0" err="1">
                <a:latin typeface="PF BeauSans Pro" panose="02000500000000020004" pitchFamily="2" charset="0"/>
              </a:rPr>
              <a:t>từng</a:t>
            </a:r>
            <a:r>
              <a:rPr lang="en-US" sz="1400" dirty="0">
                <a:latin typeface="PF BeauSans Pro" panose="02000500000000020004" pitchFamily="2" charset="0"/>
              </a:rPr>
              <a:t> </a:t>
            </a:r>
            <a:r>
              <a:rPr lang="en-US" sz="1400" dirty="0" err="1">
                <a:latin typeface="PF BeauSans Pro" panose="02000500000000020004" pitchFamily="2" charset="0"/>
              </a:rPr>
              <a:t>chiến</a:t>
            </a:r>
            <a:r>
              <a:rPr lang="en-US" sz="1400" dirty="0">
                <a:latin typeface="PF BeauSans Pro" panose="02000500000000020004" pitchFamily="2" charset="0"/>
              </a:rPr>
              <a:t> </a:t>
            </a:r>
            <a:r>
              <a:rPr lang="en-US" sz="1400" dirty="0" err="1">
                <a:latin typeface="PF BeauSans Pro" panose="02000500000000020004" pitchFamily="2" charset="0"/>
              </a:rPr>
              <a:t>dịch</a:t>
            </a:r>
            <a:r>
              <a:rPr lang="en-US" sz="1400" dirty="0">
                <a:latin typeface="PF BeauSans Pro" panose="02000500000000020004" pitchFamily="2" charset="0"/>
              </a:rPr>
              <a:t> </a:t>
            </a:r>
            <a:r>
              <a:rPr lang="en-US" sz="1400" dirty="0" err="1">
                <a:latin typeface="PF BeauSans Pro" panose="02000500000000020004" pitchFamily="2" charset="0"/>
              </a:rPr>
              <a:t>quảng</a:t>
            </a:r>
            <a:r>
              <a:rPr lang="en-US" sz="1400" dirty="0">
                <a:latin typeface="PF BeauSans Pro" panose="02000500000000020004" pitchFamily="2" charset="0"/>
              </a:rPr>
              <a:t> </a:t>
            </a:r>
            <a:r>
              <a:rPr lang="en-US" sz="1400" dirty="0" err="1">
                <a:latin typeface="PF BeauSans Pro" panose="02000500000000020004" pitchFamily="2" charset="0"/>
              </a:rPr>
              <a:t>cáo</a:t>
            </a:r>
            <a:endParaRPr lang="en-US" sz="1400" dirty="0">
              <a:latin typeface="PF BeauSans Pro" panose="02000500000000020004" pitchFamily="2" charset="0"/>
            </a:endParaRPr>
          </a:p>
        </p:txBody>
      </p:sp>
      <p:sp>
        <p:nvSpPr>
          <p:cNvPr id="66" name="Rectangle: Rounded Corners 65">
            <a:extLst>
              <a:ext uri="{FF2B5EF4-FFF2-40B4-BE49-F238E27FC236}">
                <a16:creationId xmlns:a16="http://schemas.microsoft.com/office/drawing/2014/main" id="{380D2A91-C673-4791-9F14-89C8773C5140}"/>
              </a:ext>
            </a:extLst>
          </p:cNvPr>
          <p:cNvSpPr/>
          <p:nvPr/>
        </p:nvSpPr>
        <p:spPr>
          <a:xfrm>
            <a:off x="8370711" y="2311422"/>
            <a:ext cx="3014830" cy="597422"/>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04E0E99-C6D4-4A9E-AF7A-164C4772265A}"/>
              </a:ext>
            </a:extLst>
          </p:cNvPr>
          <p:cNvSpPr txBox="1"/>
          <p:nvPr/>
        </p:nvSpPr>
        <p:spPr>
          <a:xfrm>
            <a:off x="8478271" y="2359547"/>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Phân tích dữ liệu và xu hướng cho chiến lược marketing</a:t>
            </a:r>
            <a:endParaRPr lang="en-US" sz="1400" dirty="0">
              <a:latin typeface="PF BeauSans Pro" panose="02000500000000020004" pitchFamily="2" charset="0"/>
            </a:endParaRPr>
          </a:p>
        </p:txBody>
      </p:sp>
      <p:sp>
        <p:nvSpPr>
          <p:cNvPr id="68" name="Rectangle: Rounded Corners 67">
            <a:extLst>
              <a:ext uri="{FF2B5EF4-FFF2-40B4-BE49-F238E27FC236}">
                <a16:creationId xmlns:a16="http://schemas.microsoft.com/office/drawing/2014/main" id="{2AE5DEE4-F638-4101-B831-4FC6E0EABA32}"/>
              </a:ext>
            </a:extLst>
          </p:cNvPr>
          <p:cNvSpPr/>
          <p:nvPr/>
        </p:nvSpPr>
        <p:spPr>
          <a:xfrm>
            <a:off x="4599212" y="3484868"/>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94AAA60C-F22B-4F09-9A5F-9E69A1819128}"/>
              </a:ext>
            </a:extLst>
          </p:cNvPr>
          <p:cNvSpPr txBox="1"/>
          <p:nvPr/>
        </p:nvSpPr>
        <p:spPr>
          <a:xfrm>
            <a:off x="4706772" y="3529928"/>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Hỗ trợ công việc văn phòng, tối ưu hóa quy trình tổng hợp thông tin</a:t>
            </a:r>
            <a:endParaRPr lang="en-US" sz="1400" dirty="0">
              <a:latin typeface="PF BeauSans Pro" panose="02000500000000020004" pitchFamily="2" charset="0"/>
            </a:endParaRPr>
          </a:p>
        </p:txBody>
      </p:sp>
      <p:sp>
        <p:nvSpPr>
          <p:cNvPr id="70" name="Rectangle: Rounded Corners 69">
            <a:extLst>
              <a:ext uri="{FF2B5EF4-FFF2-40B4-BE49-F238E27FC236}">
                <a16:creationId xmlns:a16="http://schemas.microsoft.com/office/drawing/2014/main" id="{97608C98-EA67-4D08-AB80-2A930962D88A}"/>
              </a:ext>
            </a:extLst>
          </p:cNvPr>
          <p:cNvSpPr/>
          <p:nvPr/>
        </p:nvSpPr>
        <p:spPr>
          <a:xfrm>
            <a:off x="8370711" y="3097071"/>
            <a:ext cx="3014830" cy="619398"/>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024A9C8-AF66-4015-B842-05683F7BCA22}"/>
              </a:ext>
            </a:extLst>
          </p:cNvPr>
          <p:cNvSpPr txBox="1"/>
          <p:nvPr/>
        </p:nvSpPr>
        <p:spPr>
          <a:xfrm>
            <a:off x="8478271" y="3153663"/>
            <a:ext cx="2807796"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err="1">
                <a:latin typeface="PF BeauSans Pro" panose="02000500000000020004" pitchFamily="2" charset="0"/>
              </a:rPr>
              <a:t>Tạo</a:t>
            </a:r>
            <a:r>
              <a:rPr lang="en-US" sz="1400" dirty="0">
                <a:latin typeface="PF BeauSans Pro" panose="02000500000000020004" pitchFamily="2" charset="0"/>
              </a:rPr>
              <a:t> video highlight, </a:t>
            </a:r>
            <a:r>
              <a:rPr lang="en-US" sz="1400" dirty="0" err="1">
                <a:latin typeface="PF BeauSans Pro" panose="02000500000000020004" pitchFamily="2" charset="0"/>
              </a:rPr>
              <a:t>hiệu</a:t>
            </a:r>
            <a:r>
              <a:rPr lang="en-US" sz="1400" dirty="0">
                <a:latin typeface="PF BeauSans Pro" panose="02000500000000020004" pitchFamily="2" charset="0"/>
              </a:rPr>
              <a:t> </a:t>
            </a:r>
            <a:r>
              <a:rPr lang="en-US" sz="1400" dirty="0" err="1">
                <a:latin typeface="PF BeauSans Pro" panose="02000500000000020004" pitchFamily="2" charset="0"/>
              </a:rPr>
              <a:t>ứng</a:t>
            </a:r>
            <a:r>
              <a:rPr lang="en-US" sz="1400" dirty="0">
                <a:latin typeface="PF BeauSans Pro" panose="02000500000000020004" pitchFamily="2" charset="0"/>
              </a:rPr>
              <a:t> </a:t>
            </a:r>
            <a:r>
              <a:rPr lang="en-US" sz="1400" dirty="0" err="1">
                <a:latin typeface="PF BeauSans Pro" panose="02000500000000020004" pitchFamily="2" charset="0"/>
              </a:rPr>
              <a:t>nhanh</a:t>
            </a:r>
            <a:r>
              <a:rPr lang="en-US" sz="1400" dirty="0">
                <a:latin typeface="PF BeauSans Pro" panose="02000500000000020004" pitchFamily="2" charset="0"/>
              </a:rPr>
              <a:t>, </a:t>
            </a:r>
            <a:r>
              <a:rPr lang="en-US" sz="1400" dirty="0" err="1">
                <a:latin typeface="PF BeauSans Pro" panose="02000500000000020004" pitchFamily="2" charset="0"/>
              </a:rPr>
              <a:t>phụ</a:t>
            </a:r>
            <a:r>
              <a:rPr lang="en-US" sz="1400" dirty="0">
                <a:latin typeface="PF BeauSans Pro" panose="02000500000000020004" pitchFamily="2" charset="0"/>
              </a:rPr>
              <a:t> </a:t>
            </a:r>
            <a:r>
              <a:rPr lang="en-US" sz="1400" dirty="0" err="1">
                <a:latin typeface="PF BeauSans Pro" panose="02000500000000020004" pitchFamily="2" charset="0"/>
              </a:rPr>
              <a:t>đề</a:t>
            </a:r>
            <a:r>
              <a:rPr lang="en-US" sz="1400" dirty="0">
                <a:latin typeface="PF BeauSans Pro" panose="02000500000000020004" pitchFamily="2" charset="0"/>
              </a:rPr>
              <a:t> </a:t>
            </a:r>
            <a:r>
              <a:rPr lang="en-US" sz="1400" dirty="0" err="1">
                <a:latin typeface="PF BeauSans Pro" panose="02000500000000020004" pitchFamily="2" charset="0"/>
              </a:rPr>
              <a:t>tự</a:t>
            </a:r>
            <a:r>
              <a:rPr lang="en-US" sz="1400" dirty="0">
                <a:latin typeface="PF BeauSans Pro" panose="02000500000000020004" pitchFamily="2" charset="0"/>
              </a:rPr>
              <a:t> </a:t>
            </a:r>
            <a:r>
              <a:rPr lang="en-US" sz="1400" dirty="0" err="1">
                <a:latin typeface="PF BeauSans Pro" panose="02000500000000020004" pitchFamily="2" charset="0"/>
              </a:rPr>
              <a:t>động</a:t>
            </a:r>
            <a:endParaRPr lang="en-US" sz="1400" dirty="0">
              <a:latin typeface="PF BeauSans Pro" panose="02000500000000020004" pitchFamily="2" charset="0"/>
            </a:endParaRPr>
          </a:p>
        </p:txBody>
      </p:sp>
      <p:sp>
        <p:nvSpPr>
          <p:cNvPr id="72" name="Rectangle: Rounded Corners 71">
            <a:extLst>
              <a:ext uri="{FF2B5EF4-FFF2-40B4-BE49-F238E27FC236}">
                <a16:creationId xmlns:a16="http://schemas.microsoft.com/office/drawing/2014/main" id="{DFF5D0DB-A5EA-4A3B-A107-33B82F2F116F}"/>
              </a:ext>
            </a:extLst>
          </p:cNvPr>
          <p:cNvSpPr/>
          <p:nvPr/>
        </p:nvSpPr>
        <p:spPr>
          <a:xfrm>
            <a:off x="8370711" y="3924594"/>
            <a:ext cx="3014830" cy="5309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EC98BE4-78C9-429B-A18F-068B4CBB716C}"/>
              </a:ext>
            </a:extLst>
          </p:cNvPr>
          <p:cNvSpPr txBox="1"/>
          <p:nvPr/>
        </p:nvSpPr>
        <p:spPr>
          <a:xfrm>
            <a:off x="8478271" y="3930384"/>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en-US" sz="1400" dirty="0">
                <a:latin typeface="PF BeauSans Pro" panose="02000500000000020004" pitchFamily="2" charset="0"/>
              </a:rPr>
              <a:t>G</a:t>
            </a:r>
            <a:r>
              <a:rPr lang="vi-VN" sz="1400" dirty="0">
                <a:latin typeface="PF BeauSans Pro" panose="02000500000000020004" pitchFamily="2" charset="0"/>
              </a:rPr>
              <a:t>ợi ý nội dung và phân tích lượt tương tác</a:t>
            </a:r>
            <a:endParaRPr lang="en-US" sz="1400" dirty="0">
              <a:latin typeface="PF BeauSans Pro" panose="02000500000000020004" pitchFamily="2" charset="0"/>
            </a:endParaRPr>
          </a:p>
        </p:txBody>
      </p:sp>
      <p:sp>
        <p:nvSpPr>
          <p:cNvPr id="74" name="Rectangle: Rounded Corners 73">
            <a:extLst>
              <a:ext uri="{FF2B5EF4-FFF2-40B4-BE49-F238E27FC236}">
                <a16:creationId xmlns:a16="http://schemas.microsoft.com/office/drawing/2014/main" id="{8F1CF46D-ADFB-4D13-99B5-BAE630F6E21B}"/>
              </a:ext>
            </a:extLst>
          </p:cNvPr>
          <p:cNvSpPr/>
          <p:nvPr/>
        </p:nvSpPr>
        <p:spPr>
          <a:xfrm>
            <a:off x="4599212" y="4924085"/>
            <a:ext cx="3014830" cy="59347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40463EE-DF0D-4514-B9D2-18B19C1C8E0C}"/>
              </a:ext>
            </a:extLst>
          </p:cNvPr>
          <p:cNvSpPr txBox="1"/>
          <p:nvPr/>
        </p:nvSpPr>
        <p:spPr>
          <a:xfrm>
            <a:off x="4706772" y="4969145"/>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nội dung bán hàng thu hút, tối ưu hóa quảng bá sản phẩm</a:t>
            </a:r>
            <a:endParaRPr lang="en-US" sz="1400" dirty="0">
              <a:latin typeface="PF BeauSans Pro" panose="02000500000000020004" pitchFamily="2" charset="0"/>
            </a:endParaRPr>
          </a:p>
        </p:txBody>
      </p:sp>
      <p:sp>
        <p:nvSpPr>
          <p:cNvPr id="76" name="Rectangle: Rounded Corners 75">
            <a:extLst>
              <a:ext uri="{FF2B5EF4-FFF2-40B4-BE49-F238E27FC236}">
                <a16:creationId xmlns:a16="http://schemas.microsoft.com/office/drawing/2014/main" id="{2B09B1B5-58FA-4024-AF65-8FBBB907073D}"/>
              </a:ext>
            </a:extLst>
          </p:cNvPr>
          <p:cNvSpPr/>
          <p:nvPr/>
        </p:nvSpPr>
        <p:spPr>
          <a:xfrm>
            <a:off x="8370711" y="4643070"/>
            <a:ext cx="3014830" cy="354851"/>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89D14FB-C0DB-48A6-AA30-2C8816EBC712}"/>
              </a:ext>
            </a:extLst>
          </p:cNvPr>
          <p:cNvSpPr txBox="1"/>
          <p:nvPr/>
        </p:nvSpPr>
        <p:spPr>
          <a:xfrm>
            <a:off x="8474228" y="4659102"/>
            <a:ext cx="2807796" cy="307777"/>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Tạo video quảng cáo sản phẩm</a:t>
            </a:r>
            <a:endParaRPr lang="en-US" sz="1400" dirty="0">
              <a:latin typeface="PF BeauSans Pro" panose="02000500000000020004" pitchFamily="2" charset="0"/>
            </a:endParaRPr>
          </a:p>
        </p:txBody>
      </p:sp>
      <p:sp>
        <p:nvSpPr>
          <p:cNvPr id="78" name="Rectangle: Rounded Corners 77">
            <a:extLst>
              <a:ext uri="{FF2B5EF4-FFF2-40B4-BE49-F238E27FC236}">
                <a16:creationId xmlns:a16="http://schemas.microsoft.com/office/drawing/2014/main" id="{F2A6A8BB-586F-45CE-BE11-444C84C44CA1}"/>
              </a:ext>
            </a:extLst>
          </p:cNvPr>
          <p:cNvSpPr/>
          <p:nvPr/>
        </p:nvSpPr>
        <p:spPr>
          <a:xfrm>
            <a:off x="8370711" y="5363810"/>
            <a:ext cx="3014830" cy="593473"/>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19BA9A2-ACCE-4C17-9875-A99900EF2FAE}"/>
              </a:ext>
            </a:extLst>
          </p:cNvPr>
          <p:cNvSpPr txBox="1"/>
          <p:nvPr/>
        </p:nvSpPr>
        <p:spPr>
          <a:xfrm>
            <a:off x="8478271" y="5411936"/>
            <a:ext cx="3014828" cy="523220"/>
          </a:xfrm>
          <a:prstGeom prst="rect">
            <a:avLst/>
          </a:prstGeom>
          <a:noFill/>
        </p:spPr>
        <p:txBody>
          <a:bodyPr wrap="square" rtlCol="0">
            <a:spAutoFit/>
          </a:bodyPr>
          <a:lstStyle/>
          <a:p>
            <a:pPr marR="0" lvl="0" algn="l" rtl="0">
              <a:lnSpc>
                <a:spcPct val="100000"/>
              </a:lnSpc>
              <a:spcBef>
                <a:spcPts val="0"/>
              </a:spcBef>
              <a:spcAft>
                <a:spcPts val="0"/>
              </a:spcAft>
            </a:pPr>
            <a:r>
              <a:rPr lang="vi-VN" sz="1400" dirty="0">
                <a:latin typeface="PF BeauSans Pro" panose="02000500000000020004" pitchFamily="2" charset="0"/>
              </a:rPr>
              <a:t>Tự động thêm phụ đề, dịch nội dung theo nhu cầu</a:t>
            </a:r>
            <a:endParaRPr lang="en-US" sz="1400" dirty="0">
              <a:latin typeface="PF BeauSans Pro" panose="02000500000000020004" pitchFamily="2" charset="0"/>
            </a:endParaRPr>
          </a:p>
        </p:txBody>
      </p:sp>
      <p:sp>
        <p:nvSpPr>
          <p:cNvPr id="80" name="TextBox 79">
            <a:extLst>
              <a:ext uri="{FF2B5EF4-FFF2-40B4-BE49-F238E27FC236}">
                <a16:creationId xmlns:a16="http://schemas.microsoft.com/office/drawing/2014/main" id="{224A82B0-5A6B-47A5-861E-C438EF36CC94}"/>
              </a:ext>
            </a:extLst>
          </p:cNvPr>
          <p:cNvSpPr txBox="1"/>
          <p:nvPr/>
        </p:nvSpPr>
        <p:spPr>
          <a:xfrm>
            <a:off x="9309624" y="1052977"/>
            <a:ext cx="1350944" cy="369332"/>
          </a:xfrm>
          <a:prstGeom prst="rect">
            <a:avLst/>
          </a:prstGeom>
          <a:noFill/>
        </p:spPr>
        <p:txBody>
          <a:bodyPr wrap="square" rtlCol="0">
            <a:spAutoFit/>
          </a:bodyPr>
          <a:lstStyle/>
          <a:p>
            <a:pPr marR="0" lvl="0" algn="l" rtl="0">
              <a:lnSpc>
                <a:spcPct val="100000"/>
              </a:lnSpc>
              <a:spcBef>
                <a:spcPts val="0"/>
              </a:spcBef>
              <a:spcAft>
                <a:spcPts val="0"/>
              </a:spcAft>
            </a:pPr>
            <a:r>
              <a:rPr lang="en-US" dirty="0" err="1">
                <a:solidFill>
                  <a:srgbClr val="ED1B2F"/>
                </a:solidFill>
                <a:latin typeface="FS Magistral Bold" panose="020B0804030204080304" pitchFamily="34" charset="0"/>
              </a:rPr>
              <a:t>Tính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năng</a:t>
            </a:r>
            <a:endParaRPr lang="en-US" dirty="0">
              <a:solidFill>
                <a:srgbClr val="ED1B2F"/>
              </a:solidFill>
              <a:latin typeface="FS Magistral Bold" panose="020B0804030204080304" pitchFamily="34" charset="0"/>
            </a:endParaRPr>
          </a:p>
        </p:txBody>
      </p:sp>
      <p:cxnSp>
        <p:nvCxnSpPr>
          <p:cNvPr id="81" name="Straight Connector 80">
            <a:extLst>
              <a:ext uri="{FF2B5EF4-FFF2-40B4-BE49-F238E27FC236}">
                <a16:creationId xmlns:a16="http://schemas.microsoft.com/office/drawing/2014/main" id="{4E84AB87-4FC0-4BF1-B0AE-C093D9E8058A}"/>
              </a:ext>
            </a:extLst>
          </p:cNvPr>
          <p:cNvCxnSpPr>
            <a:cxnSpLocks/>
          </p:cNvCxnSpPr>
          <p:nvPr/>
        </p:nvCxnSpPr>
        <p:spPr>
          <a:xfrm>
            <a:off x="2142404" y="2350734"/>
            <a:ext cx="352639"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B6487A-28B3-4B26-A2E5-EBBA0BBE0C59}"/>
              </a:ext>
            </a:extLst>
          </p:cNvPr>
          <p:cNvCxnSpPr>
            <a:cxnSpLocks/>
            <a:endCxn id="51" idx="1"/>
          </p:cNvCxnSpPr>
          <p:nvPr/>
        </p:nvCxnSpPr>
        <p:spPr>
          <a:xfrm flipV="1">
            <a:off x="2142404" y="3799362"/>
            <a:ext cx="352639" cy="2134"/>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A28009-DAE1-40C9-A96F-BB71D56E8C38}"/>
              </a:ext>
            </a:extLst>
          </p:cNvPr>
          <p:cNvCxnSpPr>
            <a:cxnSpLocks/>
          </p:cNvCxnSpPr>
          <p:nvPr/>
        </p:nvCxnSpPr>
        <p:spPr>
          <a:xfrm flipV="1">
            <a:off x="2141068" y="5217864"/>
            <a:ext cx="352639" cy="295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7F3A02-EF4F-444F-BCA7-87E16EEE5663}"/>
              </a:ext>
            </a:extLst>
          </p:cNvPr>
          <p:cNvCxnSpPr>
            <a:cxnSpLocks/>
          </p:cNvCxnSpPr>
          <p:nvPr/>
        </p:nvCxnSpPr>
        <p:spPr>
          <a:xfrm>
            <a:off x="4021680" y="2311422"/>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59456C9-38DC-44BA-BACE-1DE7E9807A94}"/>
              </a:ext>
            </a:extLst>
          </p:cNvPr>
          <p:cNvCxnSpPr>
            <a:cxnSpLocks/>
          </p:cNvCxnSpPr>
          <p:nvPr/>
        </p:nvCxnSpPr>
        <p:spPr>
          <a:xfrm>
            <a:off x="4021680" y="3791538"/>
            <a:ext cx="577532"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47FEEAB-6405-4B5B-BFCC-D37D7A9C2AB2}"/>
              </a:ext>
            </a:extLst>
          </p:cNvPr>
          <p:cNvCxnSpPr>
            <a:cxnSpLocks/>
            <a:endCxn id="74" idx="1"/>
          </p:cNvCxnSpPr>
          <p:nvPr/>
        </p:nvCxnSpPr>
        <p:spPr>
          <a:xfrm flipV="1">
            <a:off x="4076700" y="5220822"/>
            <a:ext cx="522512" cy="394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B7B99E4-CF46-4504-B65D-312DF36EFCCA}"/>
              </a:ext>
            </a:extLst>
          </p:cNvPr>
          <p:cNvCxnSpPr>
            <a:cxnSpLocks/>
          </p:cNvCxnSpPr>
          <p:nvPr/>
        </p:nvCxnSpPr>
        <p:spPr>
          <a:xfrm>
            <a:off x="7614042" y="2229501"/>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9A48987-AE60-464A-A4FB-EAF8AC9FCA94}"/>
              </a:ext>
            </a:extLst>
          </p:cNvPr>
          <p:cNvCxnSpPr>
            <a:cxnSpLocks/>
          </p:cNvCxnSpPr>
          <p:nvPr/>
        </p:nvCxnSpPr>
        <p:spPr>
          <a:xfrm>
            <a:off x="7857067" y="1802065"/>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6C5C36-41D0-4CA7-8824-8D4ACA35B3E3}"/>
              </a:ext>
            </a:extLst>
          </p:cNvPr>
          <p:cNvCxnSpPr>
            <a:cxnSpLocks/>
            <a:endCxn id="64" idx="1"/>
          </p:cNvCxnSpPr>
          <p:nvPr/>
        </p:nvCxnSpPr>
        <p:spPr>
          <a:xfrm flipV="1">
            <a:off x="7848600" y="1802065"/>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075B85C-1A16-4DE4-B94E-ED6CD0022A9F}"/>
              </a:ext>
            </a:extLst>
          </p:cNvPr>
          <p:cNvCxnSpPr>
            <a:cxnSpLocks/>
          </p:cNvCxnSpPr>
          <p:nvPr/>
        </p:nvCxnSpPr>
        <p:spPr>
          <a:xfrm flipV="1">
            <a:off x="7848600" y="2521600"/>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2AD21F1-26D8-437A-9DC9-2B781BE8B5C2}"/>
              </a:ext>
            </a:extLst>
          </p:cNvPr>
          <p:cNvCxnSpPr>
            <a:cxnSpLocks/>
          </p:cNvCxnSpPr>
          <p:nvPr/>
        </p:nvCxnSpPr>
        <p:spPr>
          <a:xfrm>
            <a:off x="7614042" y="3830805"/>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ED9C34-E373-4C08-BA31-2736E3A11DA6}"/>
              </a:ext>
            </a:extLst>
          </p:cNvPr>
          <p:cNvCxnSpPr>
            <a:cxnSpLocks/>
          </p:cNvCxnSpPr>
          <p:nvPr/>
        </p:nvCxnSpPr>
        <p:spPr>
          <a:xfrm>
            <a:off x="7857067" y="3403369"/>
            <a:ext cx="0" cy="73010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A62CA86-7AC4-46CA-BFF6-FE2772DC1036}"/>
              </a:ext>
            </a:extLst>
          </p:cNvPr>
          <p:cNvCxnSpPr>
            <a:cxnSpLocks/>
          </p:cNvCxnSpPr>
          <p:nvPr/>
        </p:nvCxnSpPr>
        <p:spPr>
          <a:xfrm flipV="1">
            <a:off x="7848600" y="3403369"/>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1C0EE9A-1630-4E9C-A1B5-C50970245F47}"/>
              </a:ext>
            </a:extLst>
          </p:cNvPr>
          <p:cNvCxnSpPr>
            <a:cxnSpLocks/>
          </p:cNvCxnSpPr>
          <p:nvPr/>
        </p:nvCxnSpPr>
        <p:spPr>
          <a:xfrm flipV="1">
            <a:off x="7848600" y="4122904"/>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D7E030-C5F6-4BD5-9489-188E58100C4E}"/>
              </a:ext>
            </a:extLst>
          </p:cNvPr>
          <p:cNvCxnSpPr>
            <a:cxnSpLocks/>
          </p:cNvCxnSpPr>
          <p:nvPr/>
        </p:nvCxnSpPr>
        <p:spPr>
          <a:xfrm>
            <a:off x="7614042" y="5235778"/>
            <a:ext cx="243025" cy="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BD6AE4-EEE0-464A-8D3F-79C140E0F64E}"/>
              </a:ext>
            </a:extLst>
          </p:cNvPr>
          <p:cNvCxnSpPr>
            <a:cxnSpLocks/>
          </p:cNvCxnSpPr>
          <p:nvPr/>
        </p:nvCxnSpPr>
        <p:spPr>
          <a:xfrm>
            <a:off x="7857067" y="4833743"/>
            <a:ext cx="0" cy="812670"/>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84F2D45-EA0D-4BEA-A771-C513540FD6FD}"/>
              </a:ext>
            </a:extLst>
          </p:cNvPr>
          <p:cNvCxnSpPr>
            <a:cxnSpLocks/>
          </p:cNvCxnSpPr>
          <p:nvPr/>
        </p:nvCxnSpPr>
        <p:spPr>
          <a:xfrm flipV="1">
            <a:off x="7848600" y="483374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3DC933-83FF-480F-A3A3-973C2A5A794F}"/>
              </a:ext>
            </a:extLst>
          </p:cNvPr>
          <p:cNvCxnSpPr>
            <a:cxnSpLocks/>
          </p:cNvCxnSpPr>
          <p:nvPr/>
        </p:nvCxnSpPr>
        <p:spPr>
          <a:xfrm flipV="1">
            <a:off x="7848600" y="5646413"/>
            <a:ext cx="522111" cy="2768"/>
          </a:xfrm>
          <a:prstGeom prst="line">
            <a:avLst/>
          </a:prstGeom>
          <a:ln w="28575">
            <a:solidFill>
              <a:srgbClr val="B0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E1385E8-3373-4474-8B50-CFCDCEC9C56F}"/>
              </a:ext>
            </a:extLst>
          </p:cNvPr>
          <p:cNvSpPr/>
          <p:nvPr/>
        </p:nvSpPr>
        <p:spPr>
          <a:xfrm>
            <a:off x="7696200" y="569910"/>
            <a:ext cx="4256348" cy="5272090"/>
          </a:xfrm>
          <a:prstGeom prst="rect">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A8EA55-BCDF-44DF-B459-AAE51C4C7A96}"/>
              </a:ext>
            </a:extLst>
          </p:cNvPr>
          <p:cNvSpPr/>
          <p:nvPr/>
        </p:nvSpPr>
        <p:spPr>
          <a:xfrm>
            <a:off x="5925443" y="-39690"/>
            <a:ext cx="2418457" cy="527209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2AF7B1-98B6-4A8E-B3C3-EF430A0064A6}"/>
              </a:ext>
            </a:extLst>
          </p:cNvPr>
          <p:cNvSpPr txBox="1"/>
          <p:nvPr/>
        </p:nvSpPr>
        <p:spPr>
          <a:xfrm>
            <a:off x="350157" y="1407341"/>
            <a:ext cx="5479143" cy="203132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b="1" dirty="0">
                <a:solidFill>
                  <a:srgbClr val="ED1B2F"/>
                </a:solidFill>
                <a:latin typeface="FS Magistral Bold" panose="020B0804030204080304" pitchFamily="34" charset="0"/>
                <a:ea typeface="Arial"/>
                <a:cs typeface="Arial"/>
                <a:sym typeface="Arial"/>
              </a:rPr>
              <a:t>Multimodal AI Studio Platform</a:t>
            </a:r>
            <a:endParaRPr lang="en-US" sz="4000" dirty="0">
              <a:solidFill>
                <a:srgbClr val="ED1B2F"/>
              </a:solidFill>
              <a:latin typeface="FS Magistral Bold" panose="020B0804030204080304" pitchFamily="34" charset="0"/>
            </a:endParaRPr>
          </a:p>
          <a:p>
            <a:pPr marL="0" marR="0" lvl="0" indent="0" algn="l" rtl="0">
              <a:lnSpc>
                <a:spcPct val="100000"/>
              </a:lnSpc>
              <a:spcBef>
                <a:spcPts val="1200"/>
              </a:spcBef>
              <a:spcAft>
                <a:spcPts val="0"/>
              </a:spcAft>
              <a:buNone/>
            </a:pPr>
            <a:r>
              <a:rPr lang="en-US" sz="1800" b="0" i="1" dirty="0" err="1">
                <a:solidFill>
                  <a:srgbClr val="ED1B2F"/>
                </a:solidFill>
                <a:latin typeface="FS Magistral Medium" panose="020B0704030204080304" pitchFamily="34" charset="0"/>
                <a:ea typeface="Arial"/>
                <a:cs typeface="Arial"/>
                <a:sym typeface="Arial"/>
              </a:rPr>
              <a:t>Nền</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tảng</a:t>
            </a:r>
            <a:r>
              <a:rPr lang="en-US" sz="1800" b="0" i="1" dirty="0">
                <a:solidFill>
                  <a:srgbClr val="ED1B2F"/>
                </a:solidFill>
                <a:latin typeface="FS Magistral Medium" panose="020B0704030204080304" pitchFamily="34" charset="0"/>
                <a:ea typeface="Arial"/>
                <a:cs typeface="Arial"/>
                <a:sym typeface="Arial"/>
              </a:rPr>
              <a:t> </a:t>
            </a:r>
            <a:r>
              <a:rPr lang="en-US" sz="1800" i="1" dirty="0" err="1">
                <a:solidFill>
                  <a:srgbClr val="ED1B2F"/>
                </a:solidFill>
                <a:latin typeface="FS Magistral Medium" panose="020B0704030204080304" pitchFamily="34" charset="0"/>
              </a:rPr>
              <a:t>phân</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tích</a:t>
            </a:r>
            <a:r>
              <a:rPr lang="en-US" sz="1800" i="1" dirty="0">
                <a:solidFill>
                  <a:srgbClr val="ED1B2F"/>
                </a:solidFill>
                <a:latin typeface="FS Magistral Medium" panose="020B0704030204080304" pitchFamily="34" charset="0"/>
              </a:rPr>
              <a:t> </a:t>
            </a:r>
            <a:r>
              <a:rPr lang="en-US" sz="1800" i="1" dirty="0" err="1">
                <a:solidFill>
                  <a:srgbClr val="ED1B2F"/>
                </a:solidFill>
                <a:latin typeface="FS Magistral Medium" panose="020B0704030204080304" pitchFamily="34" charset="0"/>
              </a:rPr>
              <a:t>và</a:t>
            </a:r>
            <a:r>
              <a:rPr lang="en-US" sz="1800" i="1" dirty="0">
                <a:solidFill>
                  <a:srgbClr val="ED1B2F"/>
                </a:solidFill>
                <a:latin typeface="FS Magistral Medium" panose="020B0704030204080304" pitchFamily="34" charset="0"/>
              </a:rPr>
              <a:t> </a:t>
            </a:r>
            <a:r>
              <a:rPr lang="en-US" sz="1800" b="0" i="1" dirty="0" err="1">
                <a:solidFill>
                  <a:srgbClr val="ED1B2F"/>
                </a:solidFill>
                <a:latin typeface="FS Magistral Medium" panose="020B0704030204080304" pitchFamily="34" charset="0"/>
                <a:ea typeface="Arial"/>
                <a:cs typeface="Arial"/>
                <a:sym typeface="Arial"/>
              </a:rPr>
              <a:t>sáng</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tạo</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nội</a:t>
            </a:r>
            <a:r>
              <a:rPr lang="en-US" sz="1800" b="0" i="1" dirty="0">
                <a:solidFill>
                  <a:srgbClr val="ED1B2F"/>
                </a:solidFill>
                <a:latin typeface="FS Magistral Medium" panose="020B0704030204080304" pitchFamily="34" charset="0"/>
                <a:ea typeface="Arial"/>
                <a:cs typeface="Arial"/>
                <a:sym typeface="Arial"/>
              </a:rPr>
              <a:t> dung </a:t>
            </a:r>
            <a:r>
              <a:rPr lang="en-US" sz="1800" b="0" i="1" dirty="0" err="1">
                <a:solidFill>
                  <a:srgbClr val="ED1B2F"/>
                </a:solidFill>
                <a:latin typeface="FS Magistral Medium" panose="020B0704030204080304" pitchFamily="34" charset="0"/>
                <a:ea typeface="Arial"/>
                <a:cs typeface="Arial"/>
                <a:sym typeface="Arial"/>
              </a:rPr>
              <a:t>đa</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thể</a:t>
            </a:r>
            <a:r>
              <a:rPr lang="en-US" sz="1800" b="0" i="1" dirty="0">
                <a:solidFill>
                  <a:srgbClr val="ED1B2F"/>
                </a:solidFill>
                <a:latin typeface="FS Magistral Medium" panose="020B0704030204080304" pitchFamily="34" charset="0"/>
                <a:ea typeface="Arial"/>
                <a:cs typeface="Arial"/>
                <a:sym typeface="Arial"/>
              </a:rPr>
              <a:t> </a:t>
            </a:r>
            <a:r>
              <a:rPr lang="en-US" sz="1800" b="0" i="1" dirty="0" err="1">
                <a:solidFill>
                  <a:srgbClr val="ED1B2F"/>
                </a:solidFill>
                <a:latin typeface="FS Magistral Medium" panose="020B0704030204080304" pitchFamily="34" charset="0"/>
                <a:ea typeface="Arial"/>
                <a:cs typeface="Arial"/>
                <a:sym typeface="Arial"/>
              </a:rPr>
              <a:t>thức</a:t>
            </a:r>
            <a:endParaRPr lang="en-US" sz="1800" b="0" i="1" dirty="0">
              <a:solidFill>
                <a:srgbClr val="ED1B2F"/>
              </a:solidFill>
              <a:latin typeface="FS Magistral Medium" panose="020B0704030204080304" pitchFamily="34" charset="0"/>
              <a:ea typeface="Arial"/>
              <a:cs typeface="Arial"/>
              <a:sym typeface="Arial"/>
            </a:endParaRPr>
          </a:p>
        </p:txBody>
      </p:sp>
      <p:sp>
        <p:nvSpPr>
          <p:cNvPr id="9" name="TextBox 8">
            <a:extLst>
              <a:ext uri="{FF2B5EF4-FFF2-40B4-BE49-F238E27FC236}">
                <a16:creationId xmlns:a16="http://schemas.microsoft.com/office/drawing/2014/main" id="{74079916-E6BC-4085-B79F-F2673614F7FF}"/>
              </a:ext>
            </a:extLst>
          </p:cNvPr>
          <p:cNvSpPr txBox="1"/>
          <p:nvPr/>
        </p:nvSpPr>
        <p:spPr>
          <a:xfrm>
            <a:off x="8046929" y="3738813"/>
            <a:ext cx="4056171" cy="1753172"/>
          </a:xfrm>
          <a:prstGeom prst="rect">
            <a:avLst/>
          </a:prstGeom>
          <a:noFill/>
        </p:spPr>
        <p:txBody>
          <a:bodyPr wrap="square" rtlCol="0">
            <a:spAutoFit/>
          </a:bodyPr>
          <a:lstStyle/>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Dịch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vụ</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Truyền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hình</a:t>
            </a:r>
            <a:endParaRPr lang="en-US" sz="1900" dirty="0">
              <a:solidFill>
                <a:srgbClr val="ED1B2F"/>
              </a:solidFill>
              <a:latin typeface="FS Magistral Medium" panose="020B0704030204080304" pitchFamily="34" charset="0"/>
            </a:endParaRPr>
          </a:p>
          <a:p>
            <a:pPr marL="0" marR="0" lvl="0" indent="0" rtl="0">
              <a:lnSpc>
                <a:spcPct val="155973"/>
              </a:lnSpc>
              <a:spcBef>
                <a:spcPts val="0"/>
              </a:spcBef>
              <a:spcAft>
                <a:spcPts val="0"/>
              </a:spcAft>
              <a:buNone/>
            </a:pPr>
            <a:endParaRPr lang="en-US" sz="1900" dirty="0">
              <a:solidFill>
                <a:srgbClr val="ED1B2F"/>
              </a:solidFill>
              <a:latin typeface="FS Magistral Medium" panose="020B0704030204080304" pitchFamily="34" charset="0"/>
            </a:endParaRPr>
          </a:p>
          <a:p>
            <a:pPr marL="342900" marR="0" lvl="0" indent="-342900" rtl="0">
              <a:lnSpc>
                <a:spcPct val="155973"/>
              </a:lnSpc>
              <a:spcBef>
                <a:spcPts val="0"/>
              </a:spcBef>
              <a:spcAft>
                <a:spcPts val="0"/>
              </a:spcAft>
              <a:buFont typeface="Arial" panose="020B0604020202020204" pitchFamily="34" charset="0"/>
              <a:buChar char="•"/>
            </a:pPr>
            <a:r>
              <a:rPr lang="en-US" sz="1900" dirty="0" err="1">
                <a:solidFill>
                  <a:srgbClr val="ED1B2F"/>
                </a:solidFill>
                <a:latin typeface="FS Magistral Medium" panose="020B0704030204080304" pitchFamily="34" charset="0"/>
              </a:rPr>
              <a:t>Trung</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tâm</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Phân</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tích</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Dữ</a:t>
            </a:r>
            <a:r>
              <a:rPr lang="en-US" sz="1900" dirty="0">
                <a:solidFill>
                  <a:srgbClr val="ED1B2F"/>
                </a:solidFill>
                <a:latin typeface="FS Magistral Medium" panose="020B0704030204080304" pitchFamily="34" charset="0"/>
              </a:rPr>
              <a:t> </a:t>
            </a:r>
            <a:r>
              <a:rPr lang="en-US" sz="1900" dirty="0" err="1">
                <a:solidFill>
                  <a:srgbClr val="ED1B2F"/>
                </a:solidFill>
                <a:latin typeface="FS Magistral Medium" panose="020B0704030204080304" pitchFamily="34" charset="0"/>
              </a:rPr>
              <a:t>liệu</a:t>
            </a:r>
            <a:endParaRPr lang="en-US" sz="1900" dirty="0">
              <a:solidFill>
                <a:srgbClr val="ED1B2F"/>
              </a:solidFill>
              <a:latin typeface="FS Magistral Medium" panose="020B0704030204080304" pitchFamily="34" charset="0"/>
            </a:endParaRPr>
          </a:p>
          <a:p>
            <a:endParaRPr lang="en-US" sz="1900" dirty="0">
              <a:latin typeface="FS Magistral Medium" panose="020B0704030204080304" pitchFamily="34" charset="0"/>
            </a:endParaRPr>
          </a:p>
        </p:txBody>
      </p:sp>
      <p:sp>
        <p:nvSpPr>
          <p:cNvPr id="11" name="Rectangle 10">
            <a:extLst>
              <a:ext uri="{FF2B5EF4-FFF2-40B4-BE49-F238E27FC236}">
                <a16:creationId xmlns:a16="http://schemas.microsoft.com/office/drawing/2014/main" id="{1AC72590-68BC-4DA6-BBDF-79817222679D}"/>
              </a:ext>
            </a:extLst>
          </p:cNvPr>
          <p:cNvSpPr/>
          <p:nvPr/>
        </p:nvSpPr>
        <p:spPr>
          <a:xfrm rot="16200000">
            <a:off x="646117" y="3880822"/>
            <a:ext cx="2345707" cy="3626459"/>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52;g2e233162c1b_3_68">
            <a:extLst>
              <a:ext uri="{FF2B5EF4-FFF2-40B4-BE49-F238E27FC236}">
                <a16:creationId xmlns:a16="http://schemas.microsoft.com/office/drawing/2014/main" id="{57DBC9E6-B928-438D-9C04-06D7EB14B18A}"/>
              </a:ext>
            </a:extLst>
          </p:cNvPr>
          <p:cNvPicPr preferRelativeResize="0"/>
          <p:nvPr/>
        </p:nvPicPr>
        <p:blipFill rotWithShape="1">
          <a:blip r:embed="rId3">
            <a:alphaModFix/>
          </a:blip>
          <a:srcRect/>
          <a:stretch/>
        </p:blipFill>
        <p:spPr>
          <a:xfrm>
            <a:off x="239452" y="4032385"/>
            <a:ext cx="3993874" cy="2650850"/>
          </a:xfrm>
          <a:prstGeom prst="rect">
            <a:avLst/>
          </a:prstGeom>
          <a:ln>
            <a:noFill/>
          </a:ln>
          <a:effectLst>
            <a:softEdge rad="112500"/>
          </a:effectLst>
        </p:spPr>
      </p:pic>
      <p:sp>
        <p:nvSpPr>
          <p:cNvPr id="13" name="TextBox 12">
            <a:extLst>
              <a:ext uri="{FF2B5EF4-FFF2-40B4-BE49-F238E27FC236}">
                <a16:creationId xmlns:a16="http://schemas.microsoft.com/office/drawing/2014/main" id="{3DB328F0-6AEA-4652-87BD-EBBB513CF443}"/>
              </a:ext>
            </a:extLst>
          </p:cNvPr>
          <p:cNvSpPr txBox="1"/>
          <p:nvPr/>
        </p:nvSpPr>
        <p:spPr>
          <a:xfrm>
            <a:off x="7134671" y="34278"/>
            <a:ext cx="676604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FFF6F0"/>
                </a:solidFill>
                <a:latin typeface="FS Magistral Bold" panose="020B0804030204080304" pitchFamily="34" charset="0"/>
                <a:ea typeface="Arial"/>
                <a:cs typeface="Arial"/>
                <a:sym typeface="Arial"/>
              </a:rPr>
              <a:t>Viette</a:t>
            </a:r>
            <a:r>
              <a:rPr lang="en-US" sz="2400" dirty="0">
                <a:solidFill>
                  <a:srgbClr val="FFF6F0"/>
                </a:solidFill>
                <a:latin typeface="FS Magistral Bold" panose="020B0804030204080304" pitchFamily="34" charset="0"/>
                <a:ea typeface="Arial"/>
                <a:cs typeface="Arial"/>
                <a:sym typeface="Arial"/>
              </a:rPr>
              <a:t>l</a:t>
            </a:r>
            <a:endParaRPr lang="en-US" sz="2400" b="0" dirty="0">
              <a:solidFill>
                <a:srgbClr val="FFF6F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357911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2AF7B1-98B6-4A8E-B3C3-EF430A0064A6}"/>
              </a:ext>
            </a:extLst>
          </p:cNvPr>
          <p:cNvSpPr txBox="1"/>
          <p:nvPr/>
        </p:nvSpPr>
        <p:spPr>
          <a:xfrm>
            <a:off x="914400" y="806229"/>
            <a:ext cx="2830286" cy="707886"/>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4000" dirty="0" err="1">
                <a:solidFill>
                  <a:srgbClr val="ED1B2F"/>
                </a:solidFill>
                <a:latin typeface="FS Magistral Bold" panose="020B0804030204080304" pitchFamily="34" charset="0"/>
              </a:rPr>
              <a:t>Mục</a:t>
            </a:r>
            <a:r>
              <a:rPr lang="en-US" sz="4000" dirty="0">
                <a:solidFill>
                  <a:srgbClr val="ED1B2F"/>
                </a:solidFill>
                <a:latin typeface="FS Magistral Bold" panose="020B0804030204080304" pitchFamily="34" charset="0"/>
              </a:rPr>
              <a:t> </a:t>
            </a:r>
            <a:r>
              <a:rPr lang="en-US" sz="4000" dirty="0" err="1">
                <a:solidFill>
                  <a:srgbClr val="ED1B2F"/>
                </a:solidFill>
                <a:latin typeface="FS Magistral Bold" panose="020B0804030204080304" pitchFamily="34" charset="0"/>
              </a:rPr>
              <a:t>Lục</a:t>
            </a:r>
            <a:endParaRPr lang="en-US" sz="4000" dirty="0">
              <a:solidFill>
                <a:srgbClr val="ED1B2F"/>
              </a:solidFill>
              <a:latin typeface="FS Magistral Bold" panose="020B0804030204080304" pitchFamily="34" charset="0"/>
            </a:endParaRPr>
          </a:p>
        </p:txBody>
      </p:sp>
      <p:cxnSp>
        <p:nvCxnSpPr>
          <p:cNvPr id="5" name="Straight Connector 4">
            <a:extLst>
              <a:ext uri="{FF2B5EF4-FFF2-40B4-BE49-F238E27FC236}">
                <a16:creationId xmlns:a16="http://schemas.microsoft.com/office/drawing/2014/main" id="{8D1057B4-E9EC-4809-8F1B-2E854F248B23}"/>
              </a:ext>
            </a:extLst>
          </p:cNvPr>
          <p:cNvCxnSpPr/>
          <p:nvPr/>
        </p:nvCxnSpPr>
        <p:spPr>
          <a:xfrm>
            <a:off x="1088571" y="1828798"/>
            <a:ext cx="0" cy="4332514"/>
          </a:xfrm>
          <a:prstGeom prst="line">
            <a:avLst/>
          </a:prstGeom>
          <a:ln w="28575">
            <a:solidFill>
              <a:srgbClr val="ED1B2F"/>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7B4E88-53E3-4560-B244-999329CC6339}"/>
              </a:ext>
            </a:extLst>
          </p:cNvPr>
          <p:cNvSpPr/>
          <p:nvPr/>
        </p:nvSpPr>
        <p:spPr>
          <a:xfrm>
            <a:off x="1001487" y="2133599"/>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9E5C97-D9E5-42D2-A6A7-16353A1F47D9}"/>
              </a:ext>
            </a:extLst>
          </p:cNvPr>
          <p:cNvSpPr txBox="1"/>
          <p:nvPr/>
        </p:nvSpPr>
        <p:spPr>
          <a:xfrm>
            <a:off x="1251857" y="1984409"/>
            <a:ext cx="283028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Nội</a:t>
            </a:r>
            <a:r>
              <a:rPr lang="en-US" sz="2400" dirty="0">
                <a:solidFill>
                  <a:srgbClr val="ED1B2F"/>
                </a:solidFill>
                <a:latin typeface="FS Magistral Medium" panose="020B0704030204080304" pitchFamily="34" charset="0"/>
              </a:rPr>
              <a:t> dung ý </a:t>
            </a:r>
            <a:r>
              <a:rPr lang="en-US" sz="2400" dirty="0" err="1">
                <a:solidFill>
                  <a:srgbClr val="ED1B2F"/>
                </a:solidFill>
                <a:latin typeface="FS Magistral Medium" panose="020B0704030204080304" pitchFamily="34" charset="0"/>
              </a:rPr>
              <a:t>tưởng</a:t>
            </a:r>
            <a:endParaRPr lang="en-US" sz="2400" dirty="0">
              <a:solidFill>
                <a:srgbClr val="ED1B2F"/>
              </a:solidFill>
              <a:latin typeface="FS Magistral Medium" panose="020B0704030204080304" pitchFamily="34" charset="0"/>
            </a:endParaRPr>
          </a:p>
        </p:txBody>
      </p:sp>
      <p:sp>
        <p:nvSpPr>
          <p:cNvPr id="15" name="Oval 14">
            <a:extLst>
              <a:ext uri="{FF2B5EF4-FFF2-40B4-BE49-F238E27FC236}">
                <a16:creationId xmlns:a16="http://schemas.microsoft.com/office/drawing/2014/main" id="{B077DAB1-45D0-4B94-AD38-2B48DFFD006D}"/>
              </a:ext>
            </a:extLst>
          </p:cNvPr>
          <p:cNvSpPr/>
          <p:nvPr/>
        </p:nvSpPr>
        <p:spPr>
          <a:xfrm>
            <a:off x="1023257" y="3091540"/>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97A8DA-3B7C-4046-B09F-6D63511735C2}"/>
              </a:ext>
            </a:extLst>
          </p:cNvPr>
          <p:cNvSpPr txBox="1"/>
          <p:nvPr/>
        </p:nvSpPr>
        <p:spPr>
          <a:xfrm>
            <a:off x="1262739" y="2936909"/>
            <a:ext cx="3211289"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Phân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thị</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trường</a:t>
            </a:r>
            <a:endParaRPr lang="en-US" sz="2400" dirty="0">
              <a:solidFill>
                <a:srgbClr val="ED1B2F"/>
              </a:solidFill>
              <a:latin typeface="FS Magistral Medium" panose="020B0704030204080304" pitchFamily="34" charset="0"/>
            </a:endParaRPr>
          </a:p>
        </p:txBody>
      </p:sp>
      <p:sp>
        <p:nvSpPr>
          <p:cNvPr id="17" name="Oval 16">
            <a:extLst>
              <a:ext uri="{FF2B5EF4-FFF2-40B4-BE49-F238E27FC236}">
                <a16:creationId xmlns:a16="http://schemas.microsoft.com/office/drawing/2014/main" id="{3FAD1069-3C12-496A-9D3E-06E53E3CC2B3}"/>
              </a:ext>
            </a:extLst>
          </p:cNvPr>
          <p:cNvSpPr/>
          <p:nvPr/>
        </p:nvSpPr>
        <p:spPr>
          <a:xfrm>
            <a:off x="1023257" y="4028941"/>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E6401A-1A63-46A0-AEE1-B439ED91282C}"/>
              </a:ext>
            </a:extLst>
          </p:cNvPr>
          <p:cNvSpPr txBox="1"/>
          <p:nvPr/>
        </p:nvSpPr>
        <p:spPr>
          <a:xfrm>
            <a:off x="1262739" y="3874310"/>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Đề</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xuất</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tính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năng</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giao</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diện</a:t>
            </a:r>
            <a:endParaRPr lang="en-US" sz="2400" dirty="0">
              <a:solidFill>
                <a:srgbClr val="ED1B2F"/>
              </a:solidFill>
              <a:latin typeface="FS Magistral Medium" panose="020B0704030204080304" pitchFamily="34" charset="0"/>
            </a:endParaRPr>
          </a:p>
        </p:txBody>
      </p:sp>
      <p:sp>
        <p:nvSpPr>
          <p:cNvPr id="19" name="Oval 18">
            <a:extLst>
              <a:ext uri="{FF2B5EF4-FFF2-40B4-BE49-F238E27FC236}">
                <a16:creationId xmlns:a16="http://schemas.microsoft.com/office/drawing/2014/main" id="{B0A53AF3-4BCC-4219-8909-038A6AF86C3F}"/>
              </a:ext>
            </a:extLst>
          </p:cNvPr>
          <p:cNvSpPr/>
          <p:nvPr/>
        </p:nvSpPr>
        <p:spPr>
          <a:xfrm>
            <a:off x="1023257" y="5033888"/>
            <a:ext cx="163286" cy="163286"/>
          </a:xfrm>
          <a:prstGeom prst="ellipse">
            <a:avLst/>
          </a:prstGeom>
          <a:solidFill>
            <a:srgbClr val="ED1B2F"/>
          </a:solidFill>
          <a:ln>
            <a:solidFill>
              <a:srgbClr val="ED1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486342-CA5D-4BA5-8BE0-8002AC36F515}"/>
              </a:ext>
            </a:extLst>
          </p:cNvPr>
          <p:cNvSpPr txBox="1"/>
          <p:nvPr/>
        </p:nvSpPr>
        <p:spPr>
          <a:xfrm>
            <a:off x="1262739" y="4879257"/>
            <a:ext cx="4474032"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Medium" panose="020B0704030204080304" pitchFamily="34" charset="0"/>
              </a:rPr>
              <a:t>I. </a:t>
            </a:r>
            <a:r>
              <a:rPr lang="en-US" sz="2400" dirty="0" err="1">
                <a:solidFill>
                  <a:srgbClr val="ED1B2F"/>
                </a:solidFill>
                <a:latin typeface="FS Magistral Medium" panose="020B0704030204080304" pitchFamily="34" charset="0"/>
              </a:rPr>
              <a:t>Kịch</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bản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triển</a:t>
            </a:r>
            <a:r>
              <a:rPr lang="en-US" sz="2400" dirty="0">
                <a:solidFill>
                  <a:srgbClr val="ED1B2F"/>
                </a:solidFill>
                <a:latin typeface="FS Magistral Medium" panose="020B0704030204080304" pitchFamily="34" charset="0"/>
              </a:rPr>
              <a:t> </a:t>
            </a:r>
            <a:r>
              <a:rPr lang="en-US" sz="2400" dirty="0" err="1">
                <a:solidFill>
                  <a:srgbClr val="ED1B2F"/>
                </a:solidFill>
                <a:latin typeface="FS Magistral Medium" panose="020B0704030204080304" pitchFamily="34" charset="0"/>
              </a:rPr>
              <a:t>khai</a:t>
            </a:r>
            <a:endParaRPr lang="en-US" sz="2400" dirty="0">
              <a:solidFill>
                <a:srgbClr val="ED1B2F"/>
              </a:solidFill>
              <a:latin typeface="FS Magistral Medium" panose="020B0704030204080304" pitchFamily="34" charset="0"/>
            </a:endParaRPr>
          </a:p>
        </p:txBody>
      </p:sp>
      <p:sp>
        <p:nvSpPr>
          <p:cNvPr id="24" name="TextBox 23">
            <a:extLst>
              <a:ext uri="{FF2B5EF4-FFF2-40B4-BE49-F238E27FC236}">
                <a16:creationId xmlns:a16="http://schemas.microsoft.com/office/drawing/2014/main" id="{4AE89D36-2D28-4095-940E-7362151B8CE2}"/>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Tree>
    <p:extLst>
      <p:ext uri="{BB962C8B-B14F-4D97-AF65-F5344CB8AC3E}">
        <p14:creationId xmlns:p14="http://schemas.microsoft.com/office/powerpoint/2010/main" val="61813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6213674" y="1839895"/>
            <a:ext cx="5428788" cy="2994801"/>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760794"/>
            <a:ext cx="845820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54671" y="353820"/>
            <a:ext cx="10130609"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Nền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tảng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phân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tích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sáng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tạo</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nội</a:t>
            </a:r>
            <a:r>
              <a:rPr lang="en-US" sz="3200" dirty="0">
                <a:solidFill>
                  <a:srgbClr val="FF0000"/>
                </a:solidFill>
                <a:latin typeface="FS Magistral Bold" panose="020B0804030204080304" pitchFamily="34" charset="0"/>
              </a:rPr>
              <a:t> dung </a:t>
            </a:r>
            <a:r>
              <a:rPr lang="en-US" sz="3200" dirty="0" err="1">
                <a:solidFill>
                  <a:srgbClr val="FF0000"/>
                </a:solidFill>
                <a:latin typeface="FS Magistral Bold" panose="020B0804030204080304" pitchFamily="34" charset="0"/>
              </a:rPr>
              <a:t>đa</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thể</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thức</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298913" y="1938108"/>
            <a:ext cx="5428788" cy="3046988"/>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Xây dựng Platform hỗ trợ phân tích và tạo nội dung đa thể thức:</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Tích hợp sẵn các tính năng hỗ trợ phân tích, sáng tạo nội dung theo yêu cầu, mô tả.</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Có giao diện web/app thân thiện cho người sử dụng, dễ dàng thao tác</a:t>
            </a: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Phát huy tối đa tính sáng tạo của con người.</a:t>
            </a:r>
            <a:endParaRPr lang="vi-VN" dirty="0">
              <a:latin typeface="PF BeauSans Pro" panose="02000500000000020004" pitchFamily="2" charset="0"/>
            </a:endParaRPr>
          </a:p>
          <a:p>
            <a:pPr marL="452438" lvl="2" indent="-228599" algn="l" rtl="0">
              <a:spcBef>
                <a:spcPts val="901"/>
              </a:spcBef>
              <a:spcAft>
                <a:spcPts val="0"/>
              </a:spcAft>
              <a:buSzPts val="1800"/>
              <a:buChar char="•"/>
            </a:pPr>
            <a:r>
              <a:rPr lang="vi-VN" sz="1800" dirty="0">
                <a:solidFill>
                  <a:schemeClr val="dk1"/>
                </a:solidFill>
                <a:latin typeface="PF BeauSans Pro" panose="02000500000000020004" pitchFamily="2" charset="0"/>
              </a:rPr>
              <a:t>Hỗ trợ đa ngôn ngữ: tiếng Anh, tiếng Việt, …</a:t>
            </a:r>
            <a:endParaRPr lang="vi-VN" dirty="0">
              <a:latin typeface="PF BeauSans Pro" panose="02000500000000020004" pitchFamily="2" charset="0"/>
            </a:endParaRPr>
          </a:p>
          <a:p>
            <a:endParaRPr lang="en-US" dirty="0">
              <a:latin typeface="FS Magistral Bold" panose="020B0804030204080304" pitchFamily="34" charset="0"/>
            </a:endParaRPr>
          </a:p>
        </p:txBody>
      </p:sp>
      <p:grpSp>
        <p:nvGrpSpPr>
          <p:cNvPr id="19" name="Google Shape;194;p9">
            <a:extLst>
              <a:ext uri="{FF2B5EF4-FFF2-40B4-BE49-F238E27FC236}">
                <a16:creationId xmlns:a16="http://schemas.microsoft.com/office/drawing/2014/main" id="{20D83B00-4A9E-4751-98EF-BF83EFF27102}"/>
              </a:ext>
            </a:extLst>
          </p:cNvPr>
          <p:cNvGrpSpPr/>
          <p:nvPr/>
        </p:nvGrpSpPr>
        <p:grpSpPr>
          <a:xfrm>
            <a:off x="6543719" y="2136825"/>
            <a:ext cx="4768698" cy="2401521"/>
            <a:chOff x="2208753" y="2293691"/>
            <a:chExt cx="7010400" cy="3488769"/>
          </a:xfrm>
        </p:grpSpPr>
        <p:pic>
          <p:nvPicPr>
            <p:cNvPr id="20" name="Google Shape;195;p9">
              <a:extLst>
                <a:ext uri="{FF2B5EF4-FFF2-40B4-BE49-F238E27FC236}">
                  <a16:creationId xmlns:a16="http://schemas.microsoft.com/office/drawing/2014/main" id="{127B0FB2-9CFB-4E6F-89B3-2D2C76B77A01}"/>
                </a:ext>
              </a:extLst>
            </p:cNvPr>
            <p:cNvPicPr preferRelativeResize="0"/>
            <p:nvPr/>
          </p:nvPicPr>
          <p:blipFill rotWithShape="1">
            <a:blip r:embed="rId3">
              <a:alphaModFix/>
            </a:blip>
            <a:srcRect/>
            <a:stretch/>
          </p:blipFill>
          <p:spPr>
            <a:xfrm>
              <a:off x="2208753" y="2293691"/>
              <a:ext cx="7010400" cy="3488769"/>
            </a:xfrm>
            <a:prstGeom prst="rect">
              <a:avLst/>
            </a:prstGeom>
            <a:noFill/>
            <a:ln>
              <a:noFill/>
            </a:ln>
          </p:spPr>
        </p:pic>
        <p:pic>
          <p:nvPicPr>
            <p:cNvPr id="21" name="Google Shape;196;p9">
              <a:extLst>
                <a:ext uri="{FF2B5EF4-FFF2-40B4-BE49-F238E27FC236}">
                  <a16:creationId xmlns:a16="http://schemas.microsoft.com/office/drawing/2014/main" id="{451FAC42-E6DC-451A-AB61-5691A00DDE3B}"/>
                </a:ext>
              </a:extLst>
            </p:cNvPr>
            <p:cNvPicPr preferRelativeResize="0"/>
            <p:nvPr/>
          </p:nvPicPr>
          <p:blipFill rotWithShape="1">
            <a:blip r:embed="rId4">
              <a:alphaModFix/>
            </a:blip>
            <a:srcRect/>
            <a:stretch/>
          </p:blipFill>
          <p:spPr>
            <a:xfrm>
              <a:off x="5029200" y="3200398"/>
              <a:ext cx="1675353" cy="1675353"/>
            </a:xfrm>
            <a:prstGeom prst="rect">
              <a:avLst/>
            </a:prstGeom>
            <a:noFill/>
            <a:ln>
              <a:noFill/>
            </a:ln>
          </p:spPr>
        </p:pic>
      </p:grpSp>
      <p:sp>
        <p:nvSpPr>
          <p:cNvPr id="16" name="TextBox 15">
            <a:extLst>
              <a:ext uri="{FF2B5EF4-FFF2-40B4-BE49-F238E27FC236}">
                <a16:creationId xmlns:a16="http://schemas.microsoft.com/office/drawing/2014/main" id="{916A3B96-2692-4937-9663-171777432B34}"/>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Tree>
    <p:extLst>
      <p:ext uri="{BB962C8B-B14F-4D97-AF65-F5344CB8AC3E}">
        <p14:creationId xmlns:p14="http://schemas.microsoft.com/office/powerpoint/2010/main" val="369018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16936" y="564862"/>
            <a:ext cx="12208936" cy="296078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962078"/>
            <a:ext cx="2782361"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316627824"/>
              </p:ext>
            </p:extLst>
          </p:nvPr>
        </p:nvGraphicFramePr>
        <p:xfrm>
          <a:off x="7387434" y="7073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203200" y="578559"/>
            <a:ext cx="4804568"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Tính</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năng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nổi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bật</a:t>
            </a:r>
            <a:endParaRPr lang="en-US" sz="32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13405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14" name="Star: 4 Points 13">
            <a:extLst>
              <a:ext uri="{FF2B5EF4-FFF2-40B4-BE49-F238E27FC236}">
                <a16:creationId xmlns:a16="http://schemas.microsoft.com/office/drawing/2014/main" id="{AB17F7DE-D5D1-4DF5-B265-C0CB0E926E09}"/>
              </a:ext>
            </a:extLst>
          </p:cNvPr>
          <p:cNvSpPr/>
          <p:nvPr/>
        </p:nvSpPr>
        <p:spPr>
          <a:xfrm>
            <a:off x="215900" y="3683000"/>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E073084-EE3B-4732-A0A5-E22F0DC3E9CF}"/>
              </a:ext>
            </a:extLst>
          </p:cNvPr>
          <p:cNvSpPr txBox="1"/>
          <p:nvPr/>
        </p:nvSpPr>
        <p:spPr>
          <a:xfrm>
            <a:off x="791391" y="376854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Big Idea</a:t>
            </a:r>
          </a:p>
        </p:txBody>
      </p:sp>
      <p:sp>
        <p:nvSpPr>
          <p:cNvPr id="24" name="TextBox 23">
            <a:extLst>
              <a:ext uri="{FF2B5EF4-FFF2-40B4-BE49-F238E27FC236}">
                <a16:creationId xmlns:a16="http://schemas.microsoft.com/office/drawing/2014/main" id="{0BB43040-553E-45EC-A76D-C069337FE918}"/>
              </a:ext>
            </a:extLst>
          </p:cNvPr>
          <p:cNvSpPr txBox="1"/>
          <p:nvPr/>
        </p:nvSpPr>
        <p:spPr>
          <a:xfrm>
            <a:off x="791391" y="43522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endParaRPr lang="en-US" sz="2000" dirty="0">
              <a:latin typeface="PF BeauSans Pro" panose="02000500000000020004" pitchFamily="2" charset="0"/>
            </a:endParaRPr>
          </a:p>
        </p:txBody>
      </p:sp>
      <p:sp>
        <p:nvSpPr>
          <p:cNvPr id="25" name="TextBox 24">
            <a:extLst>
              <a:ext uri="{FF2B5EF4-FFF2-40B4-BE49-F238E27FC236}">
                <a16:creationId xmlns:a16="http://schemas.microsoft.com/office/drawing/2014/main" id="{2DA06209-AAC4-4269-8A19-5DE1258EEBBD}"/>
              </a:ext>
            </a:extLst>
          </p:cNvPr>
          <p:cNvSpPr txBox="1"/>
          <p:nvPr/>
        </p:nvSpPr>
        <p:spPr>
          <a:xfrm>
            <a:off x="740591" y="5023518"/>
            <a:ext cx="3374209"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Key Message</a:t>
            </a:r>
          </a:p>
        </p:txBody>
      </p:sp>
      <p:sp>
        <p:nvSpPr>
          <p:cNvPr id="26" name="TextBox 25">
            <a:extLst>
              <a:ext uri="{FF2B5EF4-FFF2-40B4-BE49-F238E27FC236}">
                <a16:creationId xmlns:a16="http://schemas.microsoft.com/office/drawing/2014/main" id="{F2B92824-9819-4260-9E50-49AEE42F06AD}"/>
              </a:ext>
            </a:extLst>
          </p:cNvPr>
          <p:cNvSpPr txBox="1"/>
          <p:nvPr/>
        </p:nvSpPr>
        <p:spPr>
          <a:xfrm>
            <a:off x="740590" y="55809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28" name="TextBox 27">
            <a:extLst>
              <a:ext uri="{FF2B5EF4-FFF2-40B4-BE49-F238E27FC236}">
                <a16:creationId xmlns:a16="http://schemas.microsoft.com/office/drawing/2014/main" id="{B914D98D-5BD4-4C50-895E-5AD52BE8AA45}"/>
              </a:ext>
            </a:extLst>
          </p:cNvPr>
          <p:cNvSpPr txBox="1"/>
          <p:nvPr/>
        </p:nvSpPr>
        <p:spPr>
          <a:xfrm>
            <a:off x="3160063" y="42660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29" name="TextBox 28">
            <a:extLst>
              <a:ext uri="{FF2B5EF4-FFF2-40B4-BE49-F238E27FC236}">
                <a16:creationId xmlns:a16="http://schemas.microsoft.com/office/drawing/2014/main" id="{D9AF84DD-E23C-4A27-8E53-2747AA585524}"/>
              </a:ext>
            </a:extLst>
          </p:cNvPr>
          <p:cNvSpPr txBox="1"/>
          <p:nvPr/>
        </p:nvSpPr>
        <p:spPr>
          <a:xfrm>
            <a:off x="575494" y="4251883"/>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0" name="TextBox 29">
            <a:extLst>
              <a:ext uri="{FF2B5EF4-FFF2-40B4-BE49-F238E27FC236}">
                <a16:creationId xmlns:a16="http://schemas.microsoft.com/office/drawing/2014/main" id="{86FDC693-7D5D-4D2F-B8AE-0C78A86690A5}"/>
              </a:ext>
            </a:extLst>
          </p:cNvPr>
          <p:cNvSpPr txBox="1"/>
          <p:nvPr/>
        </p:nvSpPr>
        <p:spPr>
          <a:xfrm>
            <a:off x="556322" y="54577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1" name="TextBox 30">
            <a:extLst>
              <a:ext uri="{FF2B5EF4-FFF2-40B4-BE49-F238E27FC236}">
                <a16:creationId xmlns:a16="http://schemas.microsoft.com/office/drawing/2014/main" id="{D1EB00C4-31AE-413B-ABD4-EB53C06A3B5F}"/>
              </a:ext>
            </a:extLst>
          </p:cNvPr>
          <p:cNvSpPr txBox="1"/>
          <p:nvPr/>
        </p:nvSpPr>
        <p:spPr>
          <a:xfrm>
            <a:off x="8873020" y="54979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Tree>
    <p:extLst>
      <p:ext uri="{BB962C8B-B14F-4D97-AF65-F5344CB8AC3E}">
        <p14:creationId xmlns:p14="http://schemas.microsoft.com/office/powerpoint/2010/main" val="7616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2269C-1F50-4ACB-9DC9-98A60811E34F}"/>
              </a:ext>
            </a:extLst>
          </p:cNvPr>
          <p:cNvSpPr/>
          <p:nvPr/>
        </p:nvSpPr>
        <p:spPr>
          <a:xfrm>
            <a:off x="59144" y="602530"/>
            <a:ext cx="12208936" cy="2493772"/>
          </a:xfrm>
          <a:prstGeom prst="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6" y="3654478"/>
            <a:ext cx="3132669"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aphicFrame>
        <p:nvGraphicFramePr>
          <p:cNvPr id="3" name="Diagram 2">
            <a:extLst>
              <a:ext uri="{FF2B5EF4-FFF2-40B4-BE49-F238E27FC236}">
                <a16:creationId xmlns:a16="http://schemas.microsoft.com/office/drawing/2014/main" id="{BB305B1B-9FDB-44AD-9332-A87109D6B420}"/>
              </a:ext>
            </a:extLst>
          </p:cNvPr>
          <p:cNvGraphicFramePr/>
          <p:nvPr>
            <p:extLst>
              <p:ext uri="{D42A27DB-BD31-4B8C-83A1-F6EECF244321}">
                <p14:modId xmlns:p14="http://schemas.microsoft.com/office/powerpoint/2010/main" val="3103321249"/>
              </p:ext>
            </p:extLst>
          </p:nvPr>
        </p:nvGraphicFramePr>
        <p:xfrm>
          <a:off x="7387434" y="3399732"/>
          <a:ext cx="4880646" cy="2680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806F2A14-0467-4833-84B1-093B9584BA4F}"/>
              </a:ext>
            </a:extLst>
          </p:cNvPr>
          <p:cNvSpPr txBox="1"/>
          <p:nvPr/>
        </p:nvSpPr>
        <p:spPr>
          <a:xfrm>
            <a:off x="337957" y="3328709"/>
            <a:ext cx="4804568"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err="1">
                <a:solidFill>
                  <a:srgbClr val="FF0000"/>
                </a:solidFill>
                <a:latin typeface="FS Magistral Bold" panose="020B0804030204080304" pitchFamily="34" charset="0"/>
              </a:rPr>
              <a:t>Tính</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năng</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nổi</a:t>
            </a:r>
            <a:r>
              <a:rPr lang="en-US" sz="2800" dirty="0">
                <a:solidFill>
                  <a:srgbClr val="FF0000"/>
                </a:solidFill>
                <a:latin typeface="FS Magistral Bold" panose="020B0804030204080304" pitchFamily="34" charset="0"/>
              </a:rPr>
              <a:t> </a:t>
            </a:r>
            <a:r>
              <a:rPr lang="en-US" sz="2800" dirty="0" err="1">
                <a:solidFill>
                  <a:srgbClr val="FF0000"/>
                </a:solidFill>
                <a:latin typeface="FS Magistral Bold" panose="020B0804030204080304" pitchFamily="34" charset="0"/>
              </a:rPr>
              <a:t>bật</a:t>
            </a:r>
            <a:endParaRPr lang="en-US" sz="2800" dirty="0">
              <a:solidFill>
                <a:srgbClr val="FF0000"/>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198886" y="4032954"/>
            <a:ext cx="7108100" cy="2031325"/>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Tạo văn bản, hình ảnh, audio, video chất lượng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Biên tập, tạo video ngắn, highlight, best cut từ nội dung video gốc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Phân tích, tổng hợp, tóm tắt, truy vấn, số hóa nội dung văn bản</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ý tưởng, sáng tác nhạc</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a:t>
            </a:r>
          </a:p>
        </p:txBody>
      </p:sp>
      <p:sp>
        <p:nvSpPr>
          <p:cNvPr id="32" name="TextBox 31">
            <a:extLst>
              <a:ext uri="{FF2B5EF4-FFF2-40B4-BE49-F238E27FC236}">
                <a16:creationId xmlns:a16="http://schemas.microsoft.com/office/drawing/2014/main" id="{84ACB859-EC4E-4265-B266-5128A1FADA57}"/>
              </a:ext>
            </a:extLst>
          </p:cNvPr>
          <p:cNvSpPr txBox="1"/>
          <p:nvPr/>
        </p:nvSpPr>
        <p:spPr>
          <a:xfrm>
            <a:off x="791391" y="745941"/>
            <a:ext cx="2726780" cy="523220"/>
          </a:xfrm>
          <a:prstGeom prst="rect">
            <a:avLst/>
          </a:prstGeom>
          <a:noFill/>
        </p:spPr>
        <p:txBody>
          <a:bodyPr wrap="square" rtlCol="0">
            <a:spAutoFit/>
          </a:bodyPr>
          <a:lstStyle/>
          <a:p>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Big Idea</a:t>
            </a:r>
          </a:p>
        </p:txBody>
      </p:sp>
      <p:sp>
        <p:nvSpPr>
          <p:cNvPr id="33" name="TextBox 32">
            <a:extLst>
              <a:ext uri="{FF2B5EF4-FFF2-40B4-BE49-F238E27FC236}">
                <a16:creationId xmlns:a16="http://schemas.microsoft.com/office/drawing/2014/main" id="{7EF3F8AD-2CD7-43A3-AF52-A01557776DF3}"/>
              </a:ext>
            </a:extLst>
          </p:cNvPr>
          <p:cNvSpPr txBox="1"/>
          <p:nvPr/>
        </p:nvSpPr>
        <p:spPr>
          <a:xfrm>
            <a:off x="791391" y="1329653"/>
            <a:ext cx="4804568"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latin typeface="PF BeauSans Pro" panose="02000500000000020004" pitchFamily="2" charset="0"/>
              </a:rPr>
              <a:t>Đơn</a:t>
            </a:r>
            <a:r>
              <a:rPr lang="en-US" sz="2000" dirty="0">
                <a:latin typeface="PF BeauSans Pro" panose="02000500000000020004" pitchFamily="2" charset="0"/>
              </a:rPr>
              <a:t> </a:t>
            </a:r>
            <a:r>
              <a:rPr lang="en-US" sz="2000" dirty="0" err="1">
                <a:latin typeface="PF BeauSans Pro" panose="02000500000000020004" pitchFamily="2" charset="0"/>
              </a:rPr>
              <a:t>giản</a:t>
            </a:r>
            <a:r>
              <a:rPr lang="en-US" sz="2000" dirty="0">
                <a:latin typeface="PF BeauSans Pro" panose="02000500000000020004" pitchFamily="2" charset="0"/>
              </a:rPr>
              <a:t>, </a:t>
            </a:r>
            <a:r>
              <a:rPr lang="en-US" sz="2000" dirty="0" err="1">
                <a:latin typeface="PF BeauSans Pro" panose="02000500000000020004" pitchFamily="2" charset="0"/>
              </a:rPr>
              <a:t>dễ</a:t>
            </a:r>
            <a:r>
              <a:rPr lang="en-US" sz="2000" dirty="0">
                <a:latin typeface="PF BeauSans Pro" panose="02000500000000020004" pitchFamily="2" charset="0"/>
              </a:rPr>
              <a:t> </a:t>
            </a:r>
            <a:r>
              <a:rPr lang="en-US" sz="2000" dirty="0" err="1">
                <a:latin typeface="PF BeauSans Pro" panose="02000500000000020004" pitchFamily="2" charset="0"/>
              </a:rPr>
              <a:t>tiếp</a:t>
            </a:r>
            <a:r>
              <a:rPr lang="en-US" sz="2000" dirty="0">
                <a:latin typeface="PF BeauSans Pro" panose="02000500000000020004" pitchFamily="2" charset="0"/>
              </a:rPr>
              <a:t> </a:t>
            </a:r>
            <a:r>
              <a:rPr lang="en-US" sz="2000" dirty="0" err="1">
                <a:latin typeface="PF BeauSans Pro" panose="02000500000000020004" pitchFamily="2" charset="0"/>
              </a:rPr>
              <a:t>cận</a:t>
            </a:r>
            <a:r>
              <a:rPr lang="en-US" sz="2000" dirty="0">
                <a:latin typeface="PF BeauSans Pro" panose="02000500000000020004" pitchFamily="2" charset="0"/>
              </a:rPr>
              <a:t>, </a:t>
            </a:r>
            <a:r>
              <a:rPr lang="en-US" sz="2000" dirty="0" err="1">
                <a:latin typeface="PF BeauSans Pro" panose="02000500000000020004" pitchFamily="2" charset="0"/>
              </a:rPr>
              <a:t>hiệu</a:t>
            </a:r>
            <a:r>
              <a:rPr lang="en-US" sz="2000" dirty="0">
                <a:latin typeface="PF BeauSans Pro" panose="02000500000000020004" pitchFamily="2" charset="0"/>
              </a:rPr>
              <a:t> </a:t>
            </a:r>
            <a:r>
              <a:rPr lang="en-US" sz="2000" dirty="0" err="1">
                <a:latin typeface="PF BeauSans Pro" panose="02000500000000020004" pitchFamily="2" charset="0"/>
              </a:rPr>
              <a:t>quả</a:t>
            </a:r>
            <a:r>
              <a:rPr lang="en-US" sz="2000" dirty="0">
                <a:latin typeface="PF BeauSans Pro" panose="02000500000000020004" pitchFamily="2" charset="0"/>
              </a:rPr>
              <a:t> </a:t>
            </a:r>
            <a:r>
              <a:rPr lang="en-US" sz="2000" dirty="0" err="1">
                <a:latin typeface="PF BeauSans Pro" panose="02000500000000020004" pitchFamily="2" charset="0"/>
              </a:rPr>
              <a:t>nhanh</a:t>
            </a:r>
            <a:endParaRPr lang="en-US" sz="2000" dirty="0">
              <a:latin typeface="PF BeauSans Pro" panose="02000500000000020004" pitchFamily="2" charset="0"/>
            </a:endParaRPr>
          </a:p>
        </p:txBody>
      </p:sp>
      <p:sp>
        <p:nvSpPr>
          <p:cNvPr id="35" name="TextBox 34">
            <a:extLst>
              <a:ext uri="{FF2B5EF4-FFF2-40B4-BE49-F238E27FC236}">
                <a16:creationId xmlns:a16="http://schemas.microsoft.com/office/drawing/2014/main" id="{3D977D0B-05B8-47C1-B74C-D77298E0C587}"/>
              </a:ext>
            </a:extLst>
          </p:cNvPr>
          <p:cNvSpPr txBox="1"/>
          <p:nvPr/>
        </p:nvSpPr>
        <p:spPr>
          <a:xfrm>
            <a:off x="740590" y="2456701"/>
            <a:ext cx="11235509"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latin typeface="PF BeauSans Pro" panose="02000500000000020004" pitchFamily="2" charset="0"/>
              </a:rPr>
              <a:t>Hãy đưa chúng tôi ý tưởng của bạn, chúng tôi sẽ giúp bạn hiện thực hoá</a:t>
            </a:r>
          </a:p>
        </p:txBody>
      </p:sp>
      <p:sp>
        <p:nvSpPr>
          <p:cNvPr id="36" name="TextBox 35">
            <a:extLst>
              <a:ext uri="{FF2B5EF4-FFF2-40B4-BE49-F238E27FC236}">
                <a16:creationId xmlns:a16="http://schemas.microsoft.com/office/drawing/2014/main" id="{D7D57905-F100-4C7D-A70B-17F5721D729E}"/>
              </a:ext>
            </a:extLst>
          </p:cNvPr>
          <p:cNvSpPr txBox="1"/>
          <p:nvPr/>
        </p:nvSpPr>
        <p:spPr>
          <a:xfrm>
            <a:off x="4994661"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7" name="TextBox 36">
            <a:extLst>
              <a:ext uri="{FF2B5EF4-FFF2-40B4-BE49-F238E27FC236}">
                <a16:creationId xmlns:a16="http://schemas.microsoft.com/office/drawing/2014/main" id="{B48C53D6-4FEC-49B0-918B-957F8C3BB1C8}"/>
              </a:ext>
            </a:extLst>
          </p:cNvPr>
          <p:cNvSpPr txBox="1"/>
          <p:nvPr/>
        </p:nvSpPr>
        <p:spPr>
          <a:xfrm>
            <a:off x="575494" y="1243465"/>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8" name="TextBox 37">
            <a:extLst>
              <a:ext uri="{FF2B5EF4-FFF2-40B4-BE49-F238E27FC236}">
                <a16:creationId xmlns:a16="http://schemas.microsoft.com/office/drawing/2014/main" id="{3F0DCEC4-5B2F-4248-A67A-8D6DB33466DE}"/>
              </a:ext>
            </a:extLst>
          </p:cNvPr>
          <p:cNvSpPr txBox="1"/>
          <p:nvPr/>
        </p:nvSpPr>
        <p:spPr>
          <a:xfrm>
            <a:off x="556322" y="2333591"/>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39" name="TextBox 38">
            <a:extLst>
              <a:ext uri="{FF2B5EF4-FFF2-40B4-BE49-F238E27FC236}">
                <a16:creationId xmlns:a16="http://schemas.microsoft.com/office/drawing/2014/main" id="{D5ED493F-511E-4A10-A3D2-032E2E98CB39}"/>
              </a:ext>
            </a:extLst>
          </p:cNvPr>
          <p:cNvSpPr txBox="1"/>
          <p:nvPr/>
        </p:nvSpPr>
        <p:spPr>
          <a:xfrm>
            <a:off x="8873020" y="2373792"/>
            <a:ext cx="1909473" cy="52322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800" dirty="0">
                <a:solidFill>
                  <a:srgbClr val="FF0000"/>
                </a:solidFill>
                <a:latin typeface="FS Magistral Bold" panose="020B0804030204080304" pitchFamily="34" charset="0"/>
              </a:rPr>
              <a:t>”</a:t>
            </a:r>
          </a:p>
        </p:txBody>
      </p:sp>
      <p:sp>
        <p:nvSpPr>
          <p:cNvPr id="9" name="Rectangle 8">
            <a:extLst>
              <a:ext uri="{FF2B5EF4-FFF2-40B4-BE49-F238E27FC236}">
                <a16:creationId xmlns:a16="http://schemas.microsoft.com/office/drawing/2014/main" id="{D8C5405B-F3A0-4E83-A5C2-FDB47E09FB3A}"/>
              </a:ext>
            </a:extLst>
          </p:cNvPr>
          <p:cNvSpPr/>
          <p:nvPr/>
        </p:nvSpPr>
        <p:spPr>
          <a:xfrm>
            <a:off x="740590" y="1915519"/>
            <a:ext cx="2683748" cy="523220"/>
          </a:xfrm>
          <a:prstGeom prst="rect">
            <a:avLst/>
          </a:prstGeom>
          <a:noFill/>
        </p:spPr>
        <p:txBody>
          <a:bodyPr wrap="none" lIns="91440" tIns="45720" rIns="91440" bIns="45720">
            <a:spAutoFit/>
          </a:bodyPr>
          <a:lstStyle/>
          <a:p>
            <a:pPr algn="ctr"/>
            <a:r>
              <a:rPr lang="en-US" sz="2800" b="1" dirty="0">
                <a:ln w="9525">
                  <a:solidFill>
                    <a:srgbClr val="FEDEDE"/>
                  </a:solidFill>
                  <a:prstDash val="solid"/>
                </a:ln>
                <a:solidFill>
                  <a:srgbClr val="FF0000"/>
                </a:solidFill>
                <a:effectLst>
                  <a:outerShdw blurRad="12700" dist="38100" dir="2700000" algn="tl" rotWithShape="0">
                    <a:schemeClr val="bg1">
                      <a:lumMod val="50000"/>
                    </a:schemeClr>
                  </a:outerShdw>
                </a:effectLst>
                <a:latin typeface="FS Magistral Extra Bold" panose="020B0904030204080304" pitchFamily="34" charset="0"/>
              </a:rPr>
              <a:t>Key Message</a:t>
            </a:r>
          </a:p>
        </p:txBody>
      </p:sp>
      <p:sp>
        <p:nvSpPr>
          <p:cNvPr id="23" name="TextBox 22">
            <a:extLst>
              <a:ext uri="{FF2B5EF4-FFF2-40B4-BE49-F238E27FC236}">
                <a16:creationId xmlns:a16="http://schemas.microsoft.com/office/drawing/2014/main" id="{C7411135-A98D-40C7-8001-41EE94D963F7}"/>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28" name="Star: 4 Points 27">
            <a:extLst>
              <a:ext uri="{FF2B5EF4-FFF2-40B4-BE49-F238E27FC236}">
                <a16:creationId xmlns:a16="http://schemas.microsoft.com/office/drawing/2014/main" id="{3C3B7C21-7D5F-4498-9B94-D9C42949C246}"/>
              </a:ext>
            </a:extLst>
          </p:cNvPr>
          <p:cNvSpPr/>
          <p:nvPr/>
        </p:nvSpPr>
        <p:spPr>
          <a:xfrm>
            <a:off x="198886" y="691596"/>
            <a:ext cx="575491" cy="669253"/>
          </a:xfrm>
          <a:prstGeom prst="star4">
            <a:avLst/>
          </a:prstGeom>
          <a:solidFill>
            <a:srgbClr val="ED1B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29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9055180" y="1598655"/>
            <a:ext cx="2894960" cy="3989345"/>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Người</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dùng</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mục</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tiêu</a:t>
            </a:r>
            <a:endParaRPr lang="en-US" sz="3200" dirty="0">
              <a:solidFill>
                <a:srgbClr val="ED1B2F"/>
              </a:solidFill>
              <a:latin typeface="FS Magistral Bold" panose="020B0804030204080304" pitchFamily="34" charset="0"/>
            </a:endParaRPr>
          </a:p>
        </p:txBody>
      </p:sp>
      <p:sp>
        <p:nvSpPr>
          <p:cNvPr id="15" name="TextBox 14">
            <a:extLst>
              <a:ext uri="{FF2B5EF4-FFF2-40B4-BE49-F238E27FC236}">
                <a16:creationId xmlns:a16="http://schemas.microsoft.com/office/drawing/2014/main" id="{4815BD79-6C4E-4A82-9C88-7CD882D7B288}"/>
              </a:ext>
            </a:extLst>
          </p:cNvPr>
          <p:cNvSpPr txBox="1"/>
          <p:nvPr/>
        </p:nvSpPr>
        <p:spPr>
          <a:xfrm>
            <a:off x="981306" y="1610505"/>
            <a:ext cx="7683191" cy="646331"/>
          </a:xfrm>
          <a:prstGeom prst="rect">
            <a:avLst/>
          </a:prstGeom>
          <a:noFill/>
        </p:spPr>
        <p:txBody>
          <a:bodyPr wrap="square" rtlCol="0">
            <a:spAutoFit/>
          </a:bodyPr>
          <a:lstStyle/>
          <a:p>
            <a:pPr marL="0" lvl="1" algn="l" rtl="0">
              <a:spcBef>
                <a:spcPts val="0"/>
              </a:spcBef>
              <a:spcAft>
                <a:spcPts val="0"/>
              </a:spcAft>
              <a:buSzPts val="1800"/>
            </a:pPr>
            <a:r>
              <a:rPr lang="vi-VN" sz="1800" dirty="0">
                <a:solidFill>
                  <a:schemeClr val="dk1"/>
                </a:solidFill>
                <a:latin typeface="PF BeauSans Pro" panose="02000500000000020004" pitchFamily="2" charset="0"/>
              </a:rPr>
              <a:t>Truyền thông, văn phòng, dịch vụ truyền hình, dịch vụ khách hàng, nhân viên bán hàng, …</a:t>
            </a:r>
          </a:p>
        </p:txBody>
      </p:sp>
      <p:grpSp>
        <p:nvGrpSpPr>
          <p:cNvPr id="9" name="Group 8">
            <a:extLst>
              <a:ext uri="{FF2B5EF4-FFF2-40B4-BE49-F238E27FC236}">
                <a16:creationId xmlns:a16="http://schemas.microsoft.com/office/drawing/2014/main" id="{D915204B-CABF-499F-9402-481FAF425DD0}"/>
              </a:ext>
            </a:extLst>
          </p:cNvPr>
          <p:cNvGrpSpPr/>
          <p:nvPr/>
        </p:nvGrpSpPr>
        <p:grpSpPr>
          <a:xfrm>
            <a:off x="371122" y="1167769"/>
            <a:ext cx="527779" cy="527779"/>
            <a:chOff x="371122" y="13455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D649AF7-2F62-447E-9E85-CE46BEB30818}"/>
              </a:ext>
            </a:extLst>
          </p:cNvPr>
          <p:cNvSpPr txBox="1"/>
          <p:nvPr/>
        </p:nvSpPr>
        <p:spPr>
          <a:xfrm>
            <a:off x="488483" y="1167769"/>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013281" y="1198546"/>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000" dirty="0" err="1">
                <a:solidFill>
                  <a:srgbClr val="ED1B2F"/>
                </a:solidFill>
                <a:latin typeface="FS Magistral Bold" panose="020B0804030204080304" pitchFamily="34" charset="0"/>
              </a:rPr>
              <a:t>Nội</a:t>
            </a:r>
            <a:r>
              <a:rPr lang="en-US" sz="2000" dirty="0">
                <a:solidFill>
                  <a:srgbClr val="ED1B2F"/>
                </a:solidFill>
                <a:latin typeface="FS Magistral Bold" panose="020B0804030204080304" pitchFamily="34" charset="0"/>
              </a:rPr>
              <a:t> </a:t>
            </a:r>
            <a:r>
              <a:rPr lang="en-US" sz="2000" dirty="0" err="1">
                <a:solidFill>
                  <a:srgbClr val="ED1B2F"/>
                </a:solidFill>
                <a:latin typeface="FS Magistral Bold" panose="020B0804030204080304" pitchFamily="34" charset="0"/>
              </a:rPr>
              <a:t>bộ</a:t>
            </a:r>
            <a:r>
              <a:rPr lang="en-US" sz="2000" dirty="0">
                <a:solidFill>
                  <a:srgbClr val="ED1B2F"/>
                </a:solidFill>
                <a:latin typeface="FS Magistral Bold" panose="020B0804030204080304" pitchFamily="34" charset="0"/>
              </a:rPr>
              <a:t>:</a:t>
            </a:r>
          </a:p>
        </p:txBody>
      </p:sp>
      <p:grpSp>
        <p:nvGrpSpPr>
          <p:cNvPr id="24" name="Group 23">
            <a:extLst>
              <a:ext uri="{FF2B5EF4-FFF2-40B4-BE49-F238E27FC236}">
                <a16:creationId xmlns:a16="http://schemas.microsoft.com/office/drawing/2014/main" id="{B19F545A-45EE-442A-BB0C-91E323477D6B}"/>
              </a:ext>
            </a:extLst>
          </p:cNvPr>
          <p:cNvGrpSpPr/>
          <p:nvPr/>
        </p:nvGrpSpPr>
        <p:grpSpPr>
          <a:xfrm>
            <a:off x="371122" y="2488928"/>
            <a:ext cx="527779" cy="527779"/>
            <a:chOff x="371122" y="1345569"/>
            <a:chExt cx="527779" cy="527779"/>
          </a:xfrm>
        </p:grpSpPr>
        <p:sp>
          <p:nvSpPr>
            <p:cNvPr id="25" name="Oval 24">
              <a:extLst>
                <a:ext uri="{FF2B5EF4-FFF2-40B4-BE49-F238E27FC236}">
                  <a16:creationId xmlns:a16="http://schemas.microsoft.com/office/drawing/2014/main" id="{77A805C4-B048-497E-9472-BA7D6B8F6019}"/>
                </a:ext>
              </a:extLst>
            </p:cNvPr>
            <p:cNvSpPr/>
            <p:nvPr/>
          </p:nvSpPr>
          <p:spPr>
            <a:xfrm>
              <a:off x="371122" y="13455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EBD1CED-92FC-41F6-904D-E4994E8F22EE}"/>
                </a:ext>
              </a:extLst>
            </p:cNvPr>
            <p:cNvSpPr/>
            <p:nvPr/>
          </p:nvSpPr>
          <p:spPr>
            <a:xfrm>
              <a:off x="420747" y="13969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0E31D047-BB6F-4668-81B4-24AD34A45DE1}"/>
              </a:ext>
            </a:extLst>
          </p:cNvPr>
          <p:cNvSpPr txBox="1"/>
          <p:nvPr/>
        </p:nvSpPr>
        <p:spPr>
          <a:xfrm>
            <a:off x="454615" y="2488928"/>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2</a:t>
            </a:r>
          </a:p>
        </p:txBody>
      </p:sp>
      <p:sp>
        <p:nvSpPr>
          <p:cNvPr id="28" name="TextBox 27">
            <a:extLst>
              <a:ext uri="{FF2B5EF4-FFF2-40B4-BE49-F238E27FC236}">
                <a16:creationId xmlns:a16="http://schemas.microsoft.com/office/drawing/2014/main" id="{123B718E-87D6-4769-BC09-C6BFBDA50B8D}"/>
              </a:ext>
            </a:extLst>
          </p:cNvPr>
          <p:cNvSpPr txBox="1"/>
          <p:nvPr/>
        </p:nvSpPr>
        <p:spPr>
          <a:xfrm>
            <a:off x="1013281" y="2519705"/>
            <a:ext cx="4599405" cy="400110"/>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vi-VN" sz="2000" dirty="0">
                <a:solidFill>
                  <a:srgbClr val="ED1B2F"/>
                </a:solidFill>
                <a:latin typeface="FS Magistral Bold" panose="020B0804030204080304" pitchFamily="34" charset="0"/>
              </a:rPr>
              <a:t>Các đối tượng cá nhân tổ chức:</a:t>
            </a:r>
          </a:p>
        </p:txBody>
      </p:sp>
      <p:sp>
        <p:nvSpPr>
          <p:cNvPr id="29" name="TextBox 28">
            <a:extLst>
              <a:ext uri="{FF2B5EF4-FFF2-40B4-BE49-F238E27FC236}">
                <a16:creationId xmlns:a16="http://schemas.microsoft.com/office/drawing/2014/main" id="{DB236ABF-2694-4C1E-9B1C-BB3CD6254C0E}"/>
              </a:ext>
            </a:extLst>
          </p:cNvPr>
          <p:cNvSpPr txBox="1"/>
          <p:nvPr/>
        </p:nvSpPr>
        <p:spPr>
          <a:xfrm>
            <a:off x="987880" y="2928034"/>
            <a:ext cx="7952920" cy="3139321"/>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Hỗ trợ tạo tài liệu trình chiếu, video đào tạo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sáng tạo nội dung: youtuber, tik toker, Facebook user, Podcaster,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Người review phim, audio book, video…</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Thư ký văn phòng: Viết tổng kết các cuộc họp,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văn phòng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truyền thông: viết bài, làm video, …</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sự chăm sóc khách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Nhân viên điều hành bán hàng, người bán hàng online: làm video giới thiệu sản phẩm, livestream bán hàng,</a:t>
            </a:r>
          </a:p>
          <a:p>
            <a:pPr marL="285750" lvl="1" indent="-285750" algn="l" rtl="0">
              <a:spcBef>
                <a:spcPts val="0"/>
              </a:spcBef>
              <a:spcAft>
                <a:spcPts val="0"/>
              </a:spcAft>
              <a:buSzPts val="1800"/>
              <a:buFont typeface="Arial" panose="020B0604020202020204" pitchFamily="34" charset="0"/>
              <a:buChar char="•"/>
            </a:pPr>
            <a:r>
              <a:rPr lang="vi-VN" sz="1800" dirty="0">
                <a:solidFill>
                  <a:schemeClr val="dk1"/>
                </a:solidFill>
                <a:latin typeface="PF BeauSans Pro" panose="02000500000000020004" pitchFamily="2" charset="0"/>
              </a:rPr>
              <a:t>Giảng viên, học sinh, sinh viên: Làm video bài giảng, tóm tắt nội dung bài học, …</a:t>
            </a:r>
          </a:p>
        </p:txBody>
      </p:sp>
      <p:pic>
        <p:nvPicPr>
          <p:cNvPr id="1026" name="Picture 2">
            <a:extLst>
              <a:ext uri="{FF2B5EF4-FFF2-40B4-BE49-F238E27FC236}">
                <a16:creationId xmlns:a16="http://schemas.microsoft.com/office/drawing/2014/main" id="{91B6BA9C-AD48-48A3-9CA4-AC4951FE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3" r="12572"/>
          <a:stretch/>
        </p:blipFill>
        <p:spPr bwMode="auto">
          <a:xfrm>
            <a:off x="9195611" y="1695548"/>
            <a:ext cx="2650667" cy="37457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6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53B67F2-89B1-40E8-AA83-D6198A90226B}"/>
              </a:ext>
            </a:extLst>
          </p:cNvPr>
          <p:cNvSpPr/>
          <p:nvPr/>
        </p:nvSpPr>
        <p:spPr>
          <a:xfrm>
            <a:off x="740591" y="6421120"/>
            <a:ext cx="1744376"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Nội</a:t>
            </a:r>
            <a:r>
              <a:rPr lang="en-US" sz="1400" b="1" dirty="0">
                <a:solidFill>
                  <a:srgbClr val="ED1B2F"/>
                </a:solidFill>
                <a:latin typeface="FS Magistral Bold Italic" panose="020B08040302040F0304" pitchFamily="34" charset="0"/>
              </a:rPr>
              <a:t> dung ý </a:t>
            </a:r>
            <a:r>
              <a:rPr lang="en-US" sz="1400" b="1" dirty="0" err="1">
                <a:solidFill>
                  <a:srgbClr val="ED1B2F"/>
                </a:solidFill>
                <a:latin typeface="FS Magistral Bold Italic" panose="020B08040302040F0304" pitchFamily="34" charset="0"/>
              </a:rPr>
              <a:t>tưởng</a:t>
            </a:r>
            <a:endParaRPr lang="en-US" sz="1400" b="1" dirty="0">
              <a:solidFill>
                <a:srgbClr val="ED1B2F"/>
              </a:solidFill>
              <a:latin typeface="FS Magistral Bold Italic" panose="020B08040302040F0304" pitchFamily="34" charset="0"/>
            </a:endParaRPr>
          </a:p>
        </p:txBody>
      </p:sp>
      <p:sp>
        <p:nvSpPr>
          <p:cNvPr id="6" name="TextBox 5">
            <a:extLst>
              <a:ext uri="{FF2B5EF4-FFF2-40B4-BE49-F238E27FC236}">
                <a16:creationId xmlns:a16="http://schemas.microsoft.com/office/drawing/2014/main" id="{46A360D8-2335-4FA2-96E8-A410459260DE}"/>
              </a:ext>
            </a:extLst>
          </p:cNvPr>
          <p:cNvSpPr txBox="1"/>
          <p:nvPr/>
        </p:nvSpPr>
        <p:spPr>
          <a:xfrm>
            <a:off x="3518171" y="6427006"/>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Phân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thị</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trường</a:t>
            </a:r>
            <a:endParaRPr lang="en-US" sz="1400" dirty="0">
              <a:solidFill>
                <a:srgbClr val="FFF6F0"/>
              </a:solidFill>
              <a:latin typeface="FS Magistral Medium" panose="020B0704030204080304" pitchFamily="34" charset="0"/>
            </a:endParaRPr>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201460"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9077" y="400141"/>
            <a:ext cx="3627910"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Một</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số</a:t>
            </a:r>
            <a:r>
              <a:rPr lang="en-US" sz="3200" dirty="0">
                <a:solidFill>
                  <a:srgbClr val="FF0000"/>
                </a:solidFill>
                <a:latin typeface="FS Magistral Bold" panose="020B0804030204080304" pitchFamily="34" charset="0"/>
              </a:rPr>
              <a:t> Use Case </a:t>
            </a:r>
            <a:endParaRPr lang="en-US" sz="3200" dirty="0">
              <a:solidFill>
                <a:srgbClr val="ED1B2F"/>
              </a:solidFill>
              <a:latin typeface="FS Magistral Bold" panose="020B0804030204080304" pitchFamily="34" charset="0"/>
            </a:endParaRPr>
          </a:p>
        </p:txBody>
      </p:sp>
      <p:grpSp>
        <p:nvGrpSpPr>
          <p:cNvPr id="10" name="Group 9">
            <a:extLst>
              <a:ext uri="{FF2B5EF4-FFF2-40B4-BE49-F238E27FC236}">
                <a16:creationId xmlns:a16="http://schemas.microsoft.com/office/drawing/2014/main" id="{00DE41BD-C7C8-4630-A20A-AE09907FBB75}"/>
              </a:ext>
            </a:extLst>
          </p:cNvPr>
          <p:cNvGrpSpPr/>
          <p:nvPr/>
        </p:nvGrpSpPr>
        <p:grpSpPr>
          <a:xfrm>
            <a:off x="371123" y="1167770"/>
            <a:ext cx="411264" cy="411264"/>
            <a:chOff x="371122" y="1167769"/>
            <a:chExt cx="527779" cy="527779"/>
          </a:xfrm>
        </p:grpSpPr>
        <p:sp>
          <p:nvSpPr>
            <p:cNvPr id="2" name="Oval 1">
              <a:extLst>
                <a:ext uri="{FF2B5EF4-FFF2-40B4-BE49-F238E27FC236}">
                  <a16:creationId xmlns:a16="http://schemas.microsoft.com/office/drawing/2014/main" id="{E7354826-0BE1-41FC-9600-4BE337F0D16C}"/>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37B39C-10AD-469F-B82C-BF8D282C7BD1}"/>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458599"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1</a:t>
              </a:r>
            </a:p>
          </p:txBody>
        </p:sp>
      </p:grpSp>
      <p:sp>
        <p:nvSpPr>
          <p:cNvPr id="14" name="Rectangle: Rounded Corners 13">
            <a:extLst>
              <a:ext uri="{FF2B5EF4-FFF2-40B4-BE49-F238E27FC236}">
                <a16:creationId xmlns:a16="http://schemas.microsoft.com/office/drawing/2014/main" id="{2E16AC35-DA0C-4630-8C5F-A95A45A9700C}"/>
              </a:ext>
            </a:extLst>
          </p:cNvPr>
          <p:cNvSpPr/>
          <p:nvPr/>
        </p:nvSpPr>
        <p:spPr>
          <a:xfrm>
            <a:off x="914399" y="1167770"/>
            <a:ext cx="4203701" cy="2725010"/>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0D19B9A6-738E-4E15-A19B-39B2FA052250}"/>
              </a:ext>
            </a:extLst>
          </p:cNvPr>
          <p:cNvSpPr txBox="1"/>
          <p:nvPr/>
        </p:nvSpPr>
        <p:spPr>
          <a:xfrm>
            <a:off x="2204247" y="1167770"/>
            <a:ext cx="181741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Tạo</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nội</a:t>
            </a:r>
            <a:r>
              <a:rPr lang="en-US" dirty="0">
                <a:solidFill>
                  <a:srgbClr val="ED1B2F"/>
                </a:solidFill>
                <a:latin typeface="FS Magistral Bold" panose="020B0804030204080304" pitchFamily="34" charset="0"/>
              </a:rPr>
              <a:t> dung</a:t>
            </a:r>
            <a:endParaRPr lang="vi-VN" dirty="0">
              <a:solidFill>
                <a:srgbClr val="ED1B2F"/>
              </a:solidFill>
              <a:latin typeface="FS Magistral Bold" panose="020B0804030204080304" pitchFamily="34" charset="0"/>
            </a:endParaRPr>
          </a:p>
        </p:txBody>
      </p:sp>
      <p:cxnSp>
        <p:nvCxnSpPr>
          <p:cNvPr id="17" name="Straight Connector 16">
            <a:extLst>
              <a:ext uri="{FF2B5EF4-FFF2-40B4-BE49-F238E27FC236}">
                <a16:creationId xmlns:a16="http://schemas.microsoft.com/office/drawing/2014/main" id="{6CDE3308-C5DD-4AA6-B0F3-A536A20A23D5}"/>
              </a:ext>
            </a:extLst>
          </p:cNvPr>
          <p:cNvCxnSpPr>
            <a:cxnSpLocks/>
          </p:cNvCxnSpPr>
          <p:nvPr/>
        </p:nvCxnSpPr>
        <p:spPr>
          <a:xfrm>
            <a:off x="914399" y="1579034"/>
            <a:ext cx="4203701"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236ABF-2694-4C1E-9B1C-BB3CD6254C0E}"/>
              </a:ext>
            </a:extLst>
          </p:cNvPr>
          <p:cNvSpPr txBox="1"/>
          <p:nvPr/>
        </p:nvSpPr>
        <p:spPr>
          <a:xfrm>
            <a:off x="953197" y="1678657"/>
            <a:ext cx="4101403" cy="2062103"/>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truyền thông, bán hàng, chăm sóc khách hàng, cá nhân hoá theo người dùng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Sinh ảnh, tạo bài viết, audio, video, tạo nhạc từ văn bản</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Sáng tạo nội dung theo mô tả: bài giảng, slide</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phục vụ livestream bán hàng</a:t>
            </a:r>
          </a:p>
        </p:txBody>
      </p:sp>
      <p:grpSp>
        <p:nvGrpSpPr>
          <p:cNvPr id="51" name="Group 50">
            <a:extLst>
              <a:ext uri="{FF2B5EF4-FFF2-40B4-BE49-F238E27FC236}">
                <a16:creationId xmlns:a16="http://schemas.microsoft.com/office/drawing/2014/main" id="{97D411DE-8ABA-44DB-9543-E32B32306893}"/>
              </a:ext>
            </a:extLst>
          </p:cNvPr>
          <p:cNvGrpSpPr/>
          <p:nvPr/>
        </p:nvGrpSpPr>
        <p:grpSpPr>
          <a:xfrm>
            <a:off x="5735926" y="1139265"/>
            <a:ext cx="411264" cy="411264"/>
            <a:chOff x="371122" y="1167769"/>
            <a:chExt cx="527779" cy="527779"/>
          </a:xfrm>
        </p:grpSpPr>
        <p:sp>
          <p:nvSpPr>
            <p:cNvPr id="52" name="Oval 51">
              <a:extLst>
                <a:ext uri="{FF2B5EF4-FFF2-40B4-BE49-F238E27FC236}">
                  <a16:creationId xmlns:a16="http://schemas.microsoft.com/office/drawing/2014/main" id="{872A11AC-1C2B-4A8A-B550-BC8D00E0C7B4}"/>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91750AC-BAB9-4AB1-B322-471952F6A0E5}"/>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AC9EFFE-E095-443C-8916-83249828296F}"/>
                </a:ext>
              </a:extLst>
            </p:cNvPr>
            <p:cNvSpPr txBox="1"/>
            <p:nvPr/>
          </p:nvSpPr>
          <p:spPr>
            <a:xfrm>
              <a:off x="428714"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2</a:t>
              </a:r>
            </a:p>
          </p:txBody>
        </p:sp>
      </p:grpSp>
      <p:sp>
        <p:nvSpPr>
          <p:cNvPr id="55" name="Rectangle: Rounded Corners 54">
            <a:extLst>
              <a:ext uri="{FF2B5EF4-FFF2-40B4-BE49-F238E27FC236}">
                <a16:creationId xmlns:a16="http://schemas.microsoft.com/office/drawing/2014/main" id="{1658363E-47D7-4C0E-A907-C67DC0CBEC21}"/>
              </a:ext>
            </a:extLst>
          </p:cNvPr>
          <p:cNvSpPr/>
          <p:nvPr/>
        </p:nvSpPr>
        <p:spPr>
          <a:xfrm>
            <a:off x="6279201" y="1139265"/>
            <a:ext cx="5473511" cy="298315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77BC6C2-A15E-45ED-AA99-0B29237A3A37}"/>
              </a:ext>
            </a:extLst>
          </p:cNvPr>
          <p:cNvSpPr txBox="1"/>
          <p:nvPr/>
        </p:nvSpPr>
        <p:spPr>
          <a:xfrm>
            <a:off x="7480150" y="1139265"/>
            <a:ext cx="3180362"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Phân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tích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chuyển</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đổi</a:t>
            </a:r>
            <a:endParaRPr lang="en-US" dirty="0">
              <a:solidFill>
                <a:srgbClr val="ED1B2F"/>
              </a:solidFill>
              <a:latin typeface="FS Magistral Bold" panose="020B0804030204080304" pitchFamily="34" charset="0"/>
            </a:endParaRPr>
          </a:p>
        </p:txBody>
      </p:sp>
      <p:cxnSp>
        <p:nvCxnSpPr>
          <p:cNvPr id="57" name="Straight Connector 56">
            <a:extLst>
              <a:ext uri="{FF2B5EF4-FFF2-40B4-BE49-F238E27FC236}">
                <a16:creationId xmlns:a16="http://schemas.microsoft.com/office/drawing/2014/main" id="{AC3B3983-CC96-45C4-9694-0ADCD4B7D44F}"/>
              </a:ext>
            </a:extLst>
          </p:cNvPr>
          <p:cNvCxnSpPr>
            <a:cxnSpLocks/>
          </p:cNvCxnSpPr>
          <p:nvPr/>
        </p:nvCxnSpPr>
        <p:spPr>
          <a:xfrm>
            <a:off x="6274968" y="1550529"/>
            <a:ext cx="5477744"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A27A2CE-32A9-4CA6-BDE9-B1C8ECF0CA2B}"/>
              </a:ext>
            </a:extLst>
          </p:cNvPr>
          <p:cNvSpPr txBox="1"/>
          <p:nvPr/>
        </p:nvSpPr>
        <p:spPr>
          <a:xfrm>
            <a:off x="6306690" y="1647049"/>
            <a:ext cx="5506498" cy="2308324"/>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Phân tích audio, video: nhận diện cảm xúc, tóm tắt, trích xuất thông tin quan trọng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Chuyển giọng nói thành văn bản, văn bản thành giọng nói</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Video Translation: dịch nội dung, chuyển đổi giọng nói kết hợp khẩu hình miệng</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Tóm tắt, highlight video, phim</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Trích xuất, phân tích văn bản: OCR, tóm tắt, hỏi đáp, phân tích báo cáo tài chính</a:t>
            </a:r>
          </a:p>
        </p:txBody>
      </p:sp>
      <p:grpSp>
        <p:nvGrpSpPr>
          <p:cNvPr id="62" name="Group 61">
            <a:extLst>
              <a:ext uri="{FF2B5EF4-FFF2-40B4-BE49-F238E27FC236}">
                <a16:creationId xmlns:a16="http://schemas.microsoft.com/office/drawing/2014/main" id="{EF25ACDB-E978-4842-8A11-58D9591E4026}"/>
              </a:ext>
            </a:extLst>
          </p:cNvPr>
          <p:cNvGrpSpPr/>
          <p:nvPr/>
        </p:nvGrpSpPr>
        <p:grpSpPr>
          <a:xfrm>
            <a:off x="333864" y="4303414"/>
            <a:ext cx="411264" cy="411264"/>
            <a:chOff x="371122" y="1167769"/>
            <a:chExt cx="527779" cy="527779"/>
          </a:xfrm>
        </p:grpSpPr>
        <p:sp>
          <p:nvSpPr>
            <p:cNvPr id="63" name="Oval 62">
              <a:extLst>
                <a:ext uri="{FF2B5EF4-FFF2-40B4-BE49-F238E27FC236}">
                  <a16:creationId xmlns:a16="http://schemas.microsoft.com/office/drawing/2014/main" id="{EA9987DB-0BC2-4D97-98A5-65E4ECC0A3F8}"/>
                </a:ext>
              </a:extLst>
            </p:cNvPr>
            <p:cNvSpPr/>
            <p:nvPr/>
          </p:nvSpPr>
          <p:spPr>
            <a:xfrm>
              <a:off x="371122" y="1167769"/>
              <a:ext cx="527779" cy="5277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0BE470-8694-4991-92E8-446579ED7388}"/>
                </a:ext>
              </a:extLst>
            </p:cNvPr>
            <p:cNvSpPr/>
            <p:nvPr/>
          </p:nvSpPr>
          <p:spPr>
            <a:xfrm>
              <a:off x="420747" y="1219198"/>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A2CBCC3-46B0-49BD-9CA8-271112DEF0ED}"/>
                </a:ext>
              </a:extLst>
            </p:cNvPr>
            <p:cNvSpPr txBox="1"/>
            <p:nvPr/>
          </p:nvSpPr>
          <p:spPr>
            <a:xfrm>
              <a:off x="430068" y="1167769"/>
              <a:ext cx="407437" cy="473967"/>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a:solidFill>
                    <a:srgbClr val="ED1B2F"/>
                  </a:solidFill>
                  <a:latin typeface="FS Magistral Bold" panose="020B0804030204080304" pitchFamily="34" charset="0"/>
                </a:rPr>
                <a:t>3</a:t>
              </a:r>
            </a:p>
          </p:txBody>
        </p:sp>
      </p:grpSp>
      <p:sp>
        <p:nvSpPr>
          <p:cNvPr id="66" name="Rectangle: Rounded Corners 65">
            <a:extLst>
              <a:ext uri="{FF2B5EF4-FFF2-40B4-BE49-F238E27FC236}">
                <a16:creationId xmlns:a16="http://schemas.microsoft.com/office/drawing/2014/main" id="{0A139EFE-F2B5-4C74-9EF1-AC0E3133220A}"/>
              </a:ext>
            </a:extLst>
          </p:cNvPr>
          <p:cNvSpPr/>
          <p:nvPr/>
        </p:nvSpPr>
        <p:spPr>
          <a:xfrm>
            <a:off x="877140" y="4303414"/>
            <a:ext cx="10875572" cy="1548734"/>
          </a:xfrm>
          <a:prstGeom prst="roundRect">
            <a:avLst/>
          </a:prstGeom>
          <a:solidFill>
            <a:srgbClr val="F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06067FE-6E17-4C53-A56B-756D1C873F74}"/>
              </a:ext>
            </a:extLst>
          </p:cNvPr>
          <p:cNvSpPr txBox="1"/>
          <p:nvPr/>
        </p:nvSpPr>
        <p:spPr>
          <a:xfrm>
            <a:off x="4603345" y="4303165"/>
            <a:ext cx="3435755" cy="369332"/>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dirty="0" err="1">
                <a:solidFill>
                  <a:srgbClr val="ED1B2F"/>
                </a:solidFill>
                <a:latin typeface="FS Magistral Bold" panose="020B0804030204080304" pitchFamily="34" charset="0"/>
              </a:rPr>
              <a:t>Chỉnh</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sửa</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và</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tuỳ</a:t>
            </a:r>
            <a:r>
              <a:rPr lang="en-US" dirty="0">
                <a:solidFill>
                  <a:srgbClr val="ED1B2F"/>
                </a:solidFill>
                <a:latin typeface="FS Magistral Bold" panose="020B0804030204080304" pitchFamily="34" charset="0"/>
              </a:rPr>
              <a:t> </a:t>
            </a:r>
            <a:r>
              <a:rPr lang="en-US" dirty="0" err="1">
                <a:solidFill>
                  <a:srgbClr val="ED1B2F"/>
                </a:solidFill>
                <a:latin typeface="FS Magistral Bold" panose="020B0804030204080304" pitchFamily="34" charset="0"/>
              </a:rPr>
              <a:t>chỉnh</a:t>
            </a:r>
            <a:endParaRPr lang="vi-VN" dirty="0">
              <a:solidFill>
                <a:srgbClr val="ED1B2F"/>
              </a:solidFill>
              <a:latin typeface="FS Magistral Bold" panose="020B0804030204080304" pitchFamily="34" charset="0"/>
            </a:endParaRPr>
          </a:p>
        </p:txBody>
      </p:sp>
      <p:cxnSp>
        <p:nvCxnSpPr>
          <p:cNvPr id="68" name="Straight Connector 67">
            <a:extLst>
              <a:ext uri="{FF2B5EF4-FFF2-40B4-BE49-F238E27FC236}">
                <a16:creationId xmlns:a16="http://schemas.microsoft.com/office/drawing/2014/main" id="{6873EF6B-D489-4DC6-B0A7-C2A4B7C7F76E}"/>
              </a:ext>
            </a:extLst>
          </p:cNvPr>
          <p:cNvCxnSpPr>
            <a:cxnSpLocks/>
          </p:cNvCxnSpPr>
          <p:nvPr/>
        </p:nvCxnSpPr>
        <p:spPr>
          <a:xfrm>
            <a:off x="877140" y="4714678"/>
            <a:ext cx="10875572" cy="0"/>
          </a:xfrm>
          <a:prstGeom prst="line">
            <a:avLst/>
          </a:prstGeom>
          <a:ln>
            <a:solidFill>
              <a:srgbClr val="B0292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BF5EDD0-FEBA-4C77-81D5-DDEE9C084EB3}"/>
              </a:ext>
            </a:extLst>
          </p:cNvPr>
          <p:cNvSpPr txBox="1"/>
          <p:nvPr/>
        </p:nvSpPr>
        <p:spPr>
          <a:xfrm>
            <a:off x="1004838" y="4814301"/>
            <a:ext cx="8897533" cy="830997"/>
          </a:xfrm>
          <a:prstGeom prst="rect">
            <a:avLst/>
          </a:prstGeom>
          <a:noFill/>
        </p:spPr>
        <p:txBody>
          <a:bodyPr wrap="square" rtlCol="0">
            <a:spAutoFit/>
          </a:bodyPr>
          <a:lstStyle/>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Tạo video custom: hình ảnh, giọng nói, nội dung cá nhân hóa</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Hỗ trợ tạo và chỉnh sửa nội dung, tăng chất lượng podcast</a:t>
            </a:r>
          </a:p>
          <a:p>
            <a:pPr marL="285750" lvl="1" indent="-285750" algn="l" rtl="0">
              <a:spcBef>
                <a:spcPts val="0"/>
              </a:spcBef>
              <a:spcAft>
                <a:spcPts val="0"/>
              </a:spcAft>
              <a:buSzPts val="1800"/>
              <a:buFont typeface="Arial" panose="020B0604020202020204" pitchFamily="34" charset="0"/>
              <a:buChar char="•"/>
            </a:pPr>
            <a:r>
              <a:rPr lang="vi-VN" sz="1600" dirty="0">
                <a:solidFill>
                  <a:schemeClr val="dk1"/>
                </a:solidFill>
                <a:latin typeface="PF BeauSans Pro" panose="02000500000000020004" pitchFamily="2" charset="0"/>
              </a:rPr>
              <a:t>Thêm, sửa, xóa đối tượng trong hình ảnh/video, tăng cường chất lượng</a:t>
            </a:r>
          </a:p>
        </p:txBody>
      </p:sp>
    </p:spTree>
    <p:extLst>
      <p:ext uri="{BB962C8B-B14F-4D97-AF65-F5344CB8AC3E}">
        <p14:creationId xmlns:p14="http://schemas.microsoft.com/office/powerpoint/2010/main" val="159297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F0"/>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723D5BB-C7C2-4054-866A-C9A6457663FD}"/>
              </a:ext>
            </a:extLst>
          </p:cNvPr>
          <p:cNvSpPr/>
          <p:nvPr/>
        </p:nvSpPr>
        <p:spPr>
          <a:xfrm>
            <a:off x="391125" y="1116366"/>
            <a:ext cx="11371250" cy="4735783"/>
          </a:xfrm>
          <a:prstGeom prst="roundRect">
            <a:avLst/>
          </a:prstGeom>
          <a:solidFill>
            <a:srgbClr val="FFF6F0"/>
          </a:solidFill>
          <a:ln w="38100">
            <a:solidFill>
              <a:srgbClr val="B029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137B09-C602-486D-B65F-C420F8B0EEE3}"/>
              </a:ext>
            </a:extLst>
          </p:cNvPr>
          <p:cNvSpPr/>
          <p:nvPr/>
        </p:nvSpPr>
        <p:spPr>
          <a:xfrm>
            <a:off x="0" y="6324601"/>
            <a:ext cx="12192000" cy="533400"/>
          </a:xfrm>
          <a:prstGeom prst="rect">
            <a:avLst/>
          </a:prstGeom>
          <a:solidFill>
            <a:srgbClr val="B0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5ED241-3B51-4B4B-BF43-8F7665803D2E}"/>
              </a:ext>
            </a:extLst>
          </p:cNvPr>
          <p:cNvSpPr txBox="1"/>
          <p:nvPr/>
        </p:nvSpPr>
        <p:spPr>
          <a:xfrm>
            <a:off x="6255660" y="6421120"/>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Đề</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xuất</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tính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năng</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giao</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diện</a:t>
            </a:r>
            <a:endParaRPr lang="en-US" sz="1400" dirty="0">
              <a:solidFill>
                <a:srgbClr val="FFF6F0"/>
              </a:solidFill>
              <a:latin typeface="FS Magistral Medium" panose="020B0704030204080304" pitchFamily="34" charset="0"/>
            </a:endParaRPr>
          </a:p>
        </p:txBody>
      </p:sp>
      <p:sp>
        <p:nvSpPr>
          <p:cNvPr id="8" name="TextBox 7">
            <a:extLst>
              <a:ext uri="{FF2B5EF4-FFF2-40B4-BE49-F238E27FC236}">
                <a16:creationId xmlns:a16="http://schemas.microsoft.com/office/drawing/2014/main" id="{A42075C9-94B7-4CA3-AF05-E42DE7559B8E}"/>
              </a:ext>
            </a:extLst>
          </p:cNvPr>
          <p:cNvSpPr txBox="1"/>
          <p:nvPr/>
        </p:nvSpPr>
        <p:spPr>
          <a:xfrm>
            <a:off x="9813471" y="6421120"/>
            <a:ext cx="2623458"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Kịch</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bản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triển</a:t>
            </a:r>
            <a:r>
              <a:rPr lang="en-US" sz="1400" dirty="0">
                <a:solidFill>
                  <a:srgbClr val="FFF6F0"/>
                </a:solidFill>
                <a:latin typeface="FS Magistral Medium" panose="020B0704030204080304" pitchFamily="34" charset="0"/>
              </a:rPr>
              <a:t> </a:t>
            </a:r>
            <a:r>
              <a:rPr lang="en-US" sz="1400" dirty="0" err="1">
                <a:solidFill>
                  <a:srgbClr val="FFF6F0"/>
                </a:solidFill>
                <a:latin typeface="FS Magistral Medium" panose="020B0704030204080304" pitchFamily="34" charset="0"/>
              </a:rPr>
              <a:t>khai</a:t>
            </a:r>
            <a:endParaRPr lang="en-US" sz="1400" dirty="0">
              <a:solidFill>
                <a:srgbClr val="FFF6F0"/>
              </a:solidFill>
              <a:latin typeface="FS Magistral Medium" panose="020B0704030204080304" pitchFamily="34" charset="0"/>
            </a:endParaRPr>
          </a:p>
        </p:txBody>
      </p:sp>
      <p:sp>
        <p:nvSpPr>
          <p:cNvPr id="11" name="TextBox 10">
            <a:extLst>
              <a:ext uri="{FF2B5EF4-FFF2-40B4-BE49-F238E27FC236}">
                <a16:creationId xmlns:a16="http://schemas.microsoft.com/office/drawing/2014/main" id="{A3FC5B07-8405-431D-A624-E54FE8AC8719}"/>
              </a:ext>
            </a:extLst>
          </p:cNvPr>
          <p:cNvSpPr txBox="1"/>
          <p:nvPr/>
        </p:nvSpPr>
        <p:spPr>
          <a:xfrm>
            <a:off x="10962486" y="50800"/>
            <a:ext cx="8719456"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0" dirty="0">
                <a:solidFill>
                  <a:srgbClr val="C00000"/>
                </a:solidFill>
                <a:latin typeface="FS Magistral Bold" panose="020B0804030204080304" pitchFamily="34" charset="0"/>
                <a:ea typeface="Arial"/>
                <a:cs typeface="Arial"/>
                <a:sym typeface="Arial"/>
              </a:rPr>
              <a:t>Viette</a:t>
            </a:r>
            <a:r>
              <a:rPr lang="en-US" sz="2400" dirty="0">
                <a:solidFill>
                  <a:srgbClr val="C00000"/>
                </a:solidFill>
                <a:latin typeface="FS Magistral Bold" panose="020B0804030204080304" pitchFamily="34" charset="0"/>
                <a:ea typeface="Arial"/>
                <a:cs typeface="Arial"/>
                <a:sym typeface="Arial"/>
              </a:rPr>
              <a:t>l</a:t>
            </a:r>
            <a:endParaRPr lang="en-US" sz="2400" b="0" dirty="0">
              <a:solidFill>
                <a:srgbClr val="C00000"/>
              </a:solidFill>
              <a:latin typeface="FS Magistral Bold" panose="020B0804030204080304" pitchFamily="34" charset="0"/>
              <a:ea typeface="Arial"/>
              <a:cs typeface="Arial"/>
              <a:sym typeface="Arial"/>
            </a:endParaRPr>
          </a:p>
        </p:txBody>
      </p:sp>
      <p:sp>
        <p:nvSpPr>
          <p:cNvPr id="12" name="Rectangle 11">
            <a:extLst>
              <a:ext uri="{FF2B5EF4-FFF2-40B4-BE49-F238E27FC236}">
                <a16:creationId xmlns:a16="http://schemas.microsoft.com/office/drawing/2014/main" id="{4B266192-F687-4C0C-9022-0C7BE1370525}"/>
              </a:ext>
            </a:extLst>
          </p:cNvPr>
          <p:cNvSpPr/>
          <p:nvPr/>
        </p:nvSpPr>
        <p:spPr>
          <a:xfrm>
            <a:off x="-16935" y="760794"/>
            <a:ext cx="3712636" cy="177801"/>
          </a:xfrm>
          <a:prstGeom prst="rect">
            <a:avLst/>
          </a:prstGeom>
          <a:solidFill>
            <a:srgbClr val="F5B9B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5CCF9582-8F94-40DD-9A8F-BB68795FBA30}"/>
              </a:ext>
            </a:extLst>
          </p:cNvPr>
          <p:cNvSpPr txBox="1"/>
          <p:nvPr/>
        </p:nvSpPr>
        <p:spPr>
          <a:xfrm>
            <a:off x="312264" y="400141"/>
            <a:ext cx="4599405" cy="58477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3200" dirty="0" err="1">
                <a:solidFill>
                  <a:srgbClr val="FF0000"/>
                </a:solidFill>
                <a:latin typeface="FS Magistral Bold" panose="020B0804030204080304" pitchFamily="34" charset="0"/>
              </a:rPr>
              <a:t>Nghiên</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cứu</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thị</a:t>
            </a:r>
            <a:r>
              <a:rPr lang="en-US" sz="3200" dirty="0">
                <a:solidFill>
                  <a:srgbClr val="FF0000"/>
                </a:solidFill>
                <a:latin typeface="FS Magistral Bold" panose="020B0804030204080304" pitchFamily="34" charset="0"/>
              </a:rPr>
              <a:t> </a:t>
            </a:r>
            <a:r>
              <a:rPr lang="en-US" sz="3200" dirty="0" err="1">
                <a:solidFill>
                  <a:srgbClr val="FF0000"/>
                </a:solidFill>
                <a:latin typeface="FS Magistral Bold" panose="020B0804030204080304" pitchFamily="34" charset="0"/>
              </a:rPr>
              <a:t>trường</a:t>
            </a:r>
            <a:endParaRPr lang="en-US" sz="3200" dirty="0">
              <a:solidFill>
                <a:srgbClr val="ED1B2F"/>
              </a:solidFill>
              <a:latin typeface="FS Magistral Bold" panose="020B0804030204080304" pitchFamily="34" charset="0"/>
            </a:endParaRPr>
          </a:p>
        </p:txBody>
      </p:sp>
      <p:sp>
        <p:nvSpPr>
          <p:cNvPr id="2" name="Oval 1">
            <a:extLst>
              <a:ext uri="{FF2B5EF4-FFF2-40B4-BE49-F238E27FC236}">
                <a16:creationId xmlns:a16="http://schemas.microsoft.com/office/drawing/2014/main" id="{E7354826-0BE1-41FC-9600-4BE337F0D16C}"/>
              </a:ext>
            </a:extLst>
          </p:cNvPr>
          <p:cNvSpPr/>
          <p:nvPr/>
        </p:nvSpPr>
        <p:spPr>
          <a:xfrm>
            <a:off x="434324" y="5402914"/>
            <a:ext cx="527779" cy="527779"/>
          </a:xfrm>
          <a:prstGeom prst="ellipse">
            <a:avLst/>
          </a:prstGeom>
          <a:solidFill>
            <a:srgbClr val="FFF8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15BD79-6C4E-4A82-9C88-7CD882D7B288}"/>
              </a:ext>
            </a:extLst>
          </p:cNvPr>
          <p:cNvSpPr txBox="1"/>
          <p:nvPr/>
        </p:nvSpPr>
        <p:spPr>
          <a:xfrm>
            <a:off x="6997700" y="1517206"/>
            <a:ext cx="4410748" cy="2215991"/>
          </a:xfrm>
          <a:prstGeom prst="rect">
            <a:avLst/>
          </a:prstGeom>
          <a:noFill/>
        </p:spPr>
        <p:txBody>
          <a:bodyPr wrap="square" rtlCol="0">
            <a:spAutoFit/>
          </a:bodyPr>
          <a:lstStyle/>
          <a:p>
            <a:pPr marL="0" lvl="1" algn="just" rtl="0">
              <a:spcBef>
                <a:spcPts val="0"/>
              </a:spcBef>
              <a:spcAft>
                <a:spcPts val="0"/>
              </a:spcAft>
              <a:buSzPts val="1800"/>
            </a:pPr>
            <a:r>
              <a:rPr lang="vi-VN" sz="1800" dirty="0">
                <a:solidFill>
                  <a:schemeClr val="dk1"/>
                </a:solidFill>
                <a:latin typeface="PF BeauSans Pro" panose="02000500000000020004" pitchFamily="2" charset="0"/>
              </a:rPr>
              <a:t>Thị trường công cụ tạo nội dung bằng AI dự kiến đạt giá trị </a:t>
            </a:r>
            <a:r>
              <a:rPr lang="vi-VN" sz="2400" b="1" dirty="0">
                <a:solidFill>
                  <a:srgbClr val="FF0000"/>
                </a:solidFill>
                <a:latin typeface="PF BeauSans Pro" panose="02000500000000020004" pitchFamily="2" charset="0"/>
              </a:rPr>
              <a:t>840,3 triệu USD</a:t>
            </a:r>
            <a:r>
              <a:rPr lang="vi-VN" sz="1800" dirty="0">
                <a:solidFill>
                  <a:schemeClr val="dk1"/>
                </a:solidFill>
                <a:latin typeface="PF BeauSans Pro" panose="02000500000000020004" pitchFamily="2" charset="0"/>
              </a:rPr>
              <a:t> vào năm 2024 và sẽ tăng trưởng với tốc độ </a:t>
            </a:r>
            <a:r>
              <a:rPr lang="vi-VN" sz="2400" b="1" dirty="0">
                <a:solidFill>
                  <a:srgbClr val="FF0000"/>
                </a:solidFill>
                <a:latin typeface="PF BeauSans Pro" panose="02000500000000020004" pitchFamily="2" charset="0"/>
              </a:rPr>
              <a:t>CAGR 13,60%</a:t>
            </a:r>
            <a:r>
              <a:rPr lang="vi-VN" sz="2400" dirty="0">
                <a:solidFill>
                  <a:schemeClr val="dk1"/>
                </a:solidFill>
                <a:latin typeface="PF BeauSans Pro" panose="02000500000000020004" pitchFamily="2" charset="0"/>
              </a:rPr>
              <a:t> </a:t>
            </a:r>
            <a:r>
              <a:rPr lang="vi-VN" sz="1800" dirty="0">
                <a:solidFill>
                  <a:schemeClr val="dk1"/>
                </a:solidFill>
                <a:latin typeface="PF BeauSans Pro" panose="02000500000000020004" pitchFamily="2" charset="0"/>
              </a:rPr>
              <a:t>từ 2024 đến 2034, đạt </a:t>
            </a:r>
            <a:r>
              <a:rPr lang="vi-VN" sz="2400" b="1" dirty="0">
                <a:solidFill>
                  <a:srgbClr val="FF0000"/>
                </a:solidFill>
                <a:latin typeface="PF BeauSans Pro" panose="02000500000000020004" pitchFamily="2" charset="0"/>
              </a:rPr>
              <a:t>3.007,6 triệu USD </a:t>
            </a:r>
            <a:r>
              <a:rPr lang="vi-VN" sz="1800" dirty="0">
                <a:solidFill>
                  <a:schemeClr val="dk1"/>
                </a:solidFill>
                <a:latin typeface="PF BeauSans Pro" panose="02000500000000020004" pitchFamily="2" charset="0"/>
              </a:rPr>
              <a:t>vào năm </a:t>
            </a:r>
            <a:r>
              <a:rPr lang="vi-VN" sz="2400" b="1" dirty="0">
                <a:solidFill>
                  <a:srgbClr val="FF0000"/>
                </a:solidFill>
                <a:latin typeface="PF BeauSans Pro" panose="02000500000000020004" pitchFamily="2" charset="0"/>
              </a:rPr>
              <a:t>2034</a:t>
            </a:r>
            <a:r>
              <a:rPr lang="vi-VN" sz="1800" dirty="0">
                <a:solidFill>
                  <a:schemeClr val="dk1"/>
                </a:solidFill>
                <a:latin typeface="PF BeauSans Pro" panose="02000500000000020004" pitchFamily="2" charset="0"/>
              </a:rPr>
              <a:t>.</a:t>
            </a:r>
          </a:p>
        </p:txBody>
      </p:sp>
      <p:sp>
        <p:nvSpPr>
          <p:cNvPr id="3" name="Oval 2">
            <a:extLst>
              <a:ext uri="{FF2B5EF4-FFF2-40B4-BE49-F238E27FC236}">
                <a16:creationId xmlns:a16="http://schemas.microsoft.com/office/drawing/2014/main" id="{5C37B39C-10AD-469F-B82C-BF8D282C7BD1}"/>
              </a:ext>
            </a:extLst>
          </p:cNvPr>
          <p:cNvSpPr/>
          <p:nvPr/>
        </p:nvSpPr>
        <p:spPr>
          <a:xfrm>
            <a:off x="483949" y="5454343"/>
            <a:ext cx="425548" cy="425548"/>
          </a:xfrm>
          <a:prstGeom prst="ellipse">
            <a:avLst/>
          </a:prstGeom>
          <a:solidFill>
            <a:srgbClr val="F5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D649AF7-2F62-447E-9E85-CE46BEB30818}"/>
              </a:ext>
            </a:extLst>
          </p:cNvPr>
          <p:cNvSpPr txBox="1"/>
          <p:nvPr/>
        </p:nvSpPr>
        <p:spPr>
          <a:xfrm>
            <a:off x="554627" y="5406941"/>
            <a:ext cx="407437" cy="461665"/>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dirty="0">
                <a:solidFill>
                  <a:srgbClr val="ED1B2F"/>
                </a:solidFill>
                <a:latin typeface="FS Magistral Bold" panose="020B0804030204080304" pitchFamily="34" charset="0"/>
              </a:rPr>
              <a:t>1</a:t>
            </a:r>
          </a:p>
        </p:txBody>
      </p:sp>
      <p:sp>
        <p:nvSpPr>
          <p:cNvPr id="23" name="TextBox 22">
            <a:extLst>
              <a:ext uri="{FF2B5EF4-FFF2-40B4-BE49-F238E27FC236}">
                <a16:creationId xmlns:a16="http://schemas.microsoft.com/office/drawing/2014/main" id="{361A3570-FC2A-454F-BED0-94C7D921BA75}"/>
              </a:ext>
            </a:extLst>
          </p:cNvPr>
          <p:cNvSpPr txBox="1"/>
          <p:nvPr/>
        </p:nvSpPr>
        <p:spPr>
          <a:xfrm>
            <a:off x="1913729" y="5260796"/>
            <a:ext cx="3607532" cy="33855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1600" i="1" dirty="0">
                <a:solidFill>
                  <a:srgbClr val="ED1B2F"/>
                </a:solidFill>
                <a:latin typeface="FS Magistral Bold" panose="020B0804030204080304" pitchFamily="34" charset="0"/>
              </a:rPr>
              <a:t>Theo Future Market Insights</a:t>
            </a:r>
          </a:p>
        </p:txBody>
      </p:sp>
      <p:sp>
        <p:nvSpPr>
          <p:cNvPr id="30" name="Rectangle: Rounded Corners 29">
            <a:extLst>
              <a:ext uri="{FF2B5EF4-FFF2-40B4-BE49-F238E27FC236}">
                <a16:creationId xmlns:a16="http://schemas.microsoft.com/office/drawing/2014/main" id="{47629146-E5DB-4E5F-8BCF-AFFF75D1D109}"/>
              </a:ext>
            </a:extLst>
          </p:cNvPr>
          <p:cNvSpPr/>
          <p:nvPr/>
        </p:nvSpPr>
        <p:spPr>
          <a:xfrm>
            <a:off x="3391113" y="6420778"/>
            <a:ext cx="1969959" cy="342538"/>
          </a:xfrm>
          <a:prstGeom prst="roundRect">
            <a:avLst>
              <a:gd name="adj" fmla="val 43082"/>
            </a:avLst>
          </a:prstGeom>
          <a:solidFill>
            <a:srgbClr val="FF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b="1" dirty="0" err="1">
                <a:solidFill>
                  <a:srgbClr val="ED1B2F"/>
                </a:solidFill>
                <a:latin typeface="FS Magistral Bold Italic" panose="020B08040302040F0304" pitchFamily="34" charset="0"/>
              </a:rPr>
              <a:t>Phân</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tích</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thị</a:t>
            </a:r>
            <a:r>
              <a:rPr lang="en-US" sz="1400" b="1" dirty="0">
                <a:solidFill>
                  <a:srgbClr val="ED1B2F"/>
                </a:solidFill>
                <a:latin typeface="FS Magistral Bold Italic" panose="020B08040302040F0304" pitchFamily="34" charset="0"/>
              </a:rPr>
              <a:t> </a:t>
            </a:r>
            <a:r>
              <a:rPr lang="en-US" sz="1400" b="1" dirty="0" err="1">
                <a:solidFill>
                  <a:srgbClr val="ED1B2F"/>
                </a:solidFill>
                <a:latin typeface="FS Magistral Bold Italic" panose="020B08040302040F0304" pitchFamily="34" charset="0"/>
              </a:rPr>
              <a:t>trường</a:t>
            </a:r>
            <a:endParaRPr lang="en-US" sz="1400" b="1" dirty="0">
              <a:solidFill>
                <a:srgbClr val="ED1B2F"/>
              </a:solidFill>
              <a:latin typeface="FS Magistral Bold Italic" panose="020B08040302040F0304" pitchFamily="34" charset="0"/>
            </a:endParaRPr>
          </a:p>
        </p:txBody>
      </p:sp>
      <p:sp>
        <p:nvSpPr>
          <p:cNvPr id="31" name="TextBox 30">
            <a:extLst>
              <a:ext uri="{FF2B5EF4-FFF2-40B4-BE49-F238E27FC236}">
                <a16:creationId xmlns:a16="http://schemas.microsoft.com/office/drawing/2014/main" id="{66CA1455-A28D-4357-8941-96F3984DFCA1}"/>
              </a:ext>
            </a:extLst>
          </p:cNvPr>
          <p:cNvSpPr txBox="1"/>
          <p:nvPr/>
        </p:nvSpPr>
        <p:spPr>
          <a:xfrm>
            <a:off x="805566" y="6420778"/>
            <a:ext cx="2911929" cy="307777"/>
          </a:xfrm>
          <a:prstGeom prst="rect">
            <a:avLst/>
          </a:prstGeom>
          <a:noFill/>
        </p:spPr>
        <p:txBody>
          <a:bodyPr wrap="square" rtlCol="0">
            <a:spAutoFit/>
          </a:bodyPr>
          <a:lstStyle/>
          <a:p>
            <a:r>
              <a:rPr lang="en-US" sz="1400" dirty="0" err="1">
                <a:solidFill>
                  <a:srgbClr val="FFF6F0"/>
                </a:solidFill>
                <a:latin typeface="FS Magistral Medium" panose="020B0704030204080304" pitchFamily="34" charset="0"/>
              </a:rPr>
              <a:t>Nội</a:t>
            </a:r>
            <a:r>
              <a:rPr lang="en-US" sz="1400" dirty="0">
                <a:solidFill>
                  <a:srgbClr val="FFF6F0"/>
                </a:solidFill>
                <a:latin typeface="FS Magistral Medium" panose="020B0704030204080304" pitchFamily="34" charset="0"/>
              </a:rPr>
              <a:t> dung ý </a:t>
            </a:r>
            <a:r>
              <a:rPr lang="en-US" sz="1400" dirty="0" err="1">
                <a:solidFill>
                  <a:srgbClr val="FFF6F0"/>
                </a:solidFill>
                <a:latin typeface="FS Magistral Medium" panose="020B0704030204080304" pitchFamily="34" charset="0"/>
              </a:rPr>
              <a:t>tưởng</a:t>
            </a:r>
            <a:endParaRPr lang="en-US" sz="1400" dirty="0">
              <a:solidFill>
                <a:srgbClr val="FFF6F0"/>
              </a:solidFill>
              <a:latin typeface="FS Magistral Medium" panose="020B0704030204080304" pitchFamily="34" charset="0"/>
            </a:endParaRPr>
          </a:p>
        </p:txBody>
      </p:sp>
      <p:pic>
        <p:nvPicPr>
          <p:cNvPr id="14" name="Picture 13" descr="A graph of a growing graph&#10;&#10;Description automatically generated with medium confidence">
            <a:extLst>
              <a:ext uri="{FF2B5EF4-FFF2-40B4-BE49-F238E27FC236}">
                <a16:creationId xmlns:a16="http://schemas.microsoft.com/office/drawing/2014/main" id="{AB9F55B4-A31C-45F4-AACA-8A2399D61E03}"/>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81154" y="1587214"/>
            <a:ext cx="5748445" cy="3662638"/>
          </a:xfrm>
          <a:prstGeom prst="rect">
            <a:avLst/>
          </a:prstGeom>
        </p:spPr>
      </p:pic>
      <p:sp>
        <p:nvSpPr>
          <p:cNvPr id="32" name="TextBox 31">
            <a:extLst>
              <a:ext uri="{FF2B5EF4-FFF2-40B4-BE49-F238E27FC236}">
                <a16:creationId xmlns:a16="http://schemas.microsoft.com/office/drawing/2014/main" id="{793A09EB-5972-4F50-9660-D3A78260B41C}"/>
              </a:ext>
            </a:extLst>
          </p:cNvPr>
          <p:cNvSpPr txBox="1"/>
          <p:nvPr/>
        </p:nvSpPr>
        <p:spPr>
          <a:xfrm>
            <a:off x="6754873" y="4254159"/>
            <a:ext cx="4653575" cy="1015663"/>
          </a:xfrm>
          <a:prstGeom prst="rect">
            <a:avLst/>
          </a:prstGeom>
          <a:noFill/>
        </p:spPr>
        <p:txBody>
          <a:bodyPr wrap="square" rtlCol="0">
            <a:spAutoFit/>
          </a:bodyPr>
          <a:lstStyle/>
          <a:p>
            <a:pPr marL="223837" lvl="2" indent="0" algn="just" rtl="0">
              <a:spcBef>
                <a:spcPts val="901"/>
              </a:spcBef>
              <a:spcAft>
                <a:spcPts val="0"/>
              </a:spcAft>
              <a:buSzPts val="1600"/>
              <a:buNone/>
            </a:pPr>
            <a:r>
              <a:rPr lang="en-US" dirty="0">
                <a:latin typeface="PF BeauSans Pro" panose="02000500000000020004" pitchFamily="2" charset="0"/>
              </a:rPr>
              <a:t>Theo</a:t>
            </a:r>
            <a:r>
              <a:rPr lang="vi-VN" dirty="0">
                <a:latin typeface="PF BeauSans Pro" panose="02000500000000020004" pitchFamily="2" charset="0"/>
              </a:rPr>
              <a:t> idc-a.org, đến năm </a:t>
            </a:r>
            <a:r>
              <a:rPr lang="vi-VN" sz="2400" b="1" dirty="0">
                <a:solidFill>
                  <a:srgbClr val="FF0000"/>
                </a:solidFill>
                <a:latin typeface="PF BeauSans Pro" panose="02000500000000020004" pitchFamily="2" charset="0"/>
              </a:rPr>
              <a:t>2026</a:t>
            </a:r>
            <a:r>
              <a:rPr lang="vi-VN" dirty="0">
                <a:latin typeface="PF BeauSans Pro" panose="02000500000000020004" pitchFamily="2" charset="0"/>
              </a:rPr>
              <a:t>,</a:t>
            </a:r>
            <a:r>
              <a:rPr lang="en-US" dirty="0">
                <a:latin typeface="PF BeauSans Pro" panose="02000500000000020004" pitchFamily="2" charset="0"/>
              </a:rPr>
              <a:t> </a:t>
            </a:r>
            <a:r>
              <a:rPr lang="vi-VN" sz="2400" b="1" dirty="0">
                <a:solidFill>
                  <a:srgbClr val="FF0000"/>
                </a:solidFill>
                <a:latin typeface="PF BeauSans Pro" panose="02000500000000020004" pitchFamily="2" charset="0"/>
              </a:rPr>
              <a:t>90%</a:t>
            </a:r>
            <a:r>
              <a:rPr lang="vi-VN" dirty="0">
                <a:solidFill>
                  <a:srgbClr val="FF0000"/>
                </a:solidFill>
                <a:latin typeface="PF BeauSans Pro" panose="02000500000000020004" pitchFamily="2" charset="0"/>
              </a:rPr>
              <a:t> </a:t>
            </a:r>
            <a:r>
              <a:rPr lang="vi-VN" dirty="0">
                <a:latin typeface="PF BeauSans Pro" panose="02000500000000020004" pitchFamily="2" charset="0"/>
              </a:rPr>
              <a:t>nội dung online được tạo ra có sự hỗ trợ của AI</a:t>
            </a:r>
          </a:p>
        </p:txBody>
      </p:sp>
      <p:cxnSp>
        <p:nvCxnSpPr>
          <p:cNvPr id="6" name="Straight Arrow Connector 5">
            <a:extLst>
              <a:ext uri="{FF2B5EF4-FFF2-40B4-BE49-F238E27FC236}">
                <a16:creationId xmlns:a16="http://schemas.microsoft.com/office/drawing/2014/main" id="{11C2DDC2-D967-4B2F-8884-1610F3652AE7}"/>
              </a:ext>
            </a:extLst>
          </p:cNvPr>
          <p:cNvCxnSpPr/>
          <p:nvPr/>
        </p:nvCxnSpPr>
        <p:spPr>
          <a:xfrm>
            <a:off x="6502400" y="2730500"/>
            <a:ext cx="381000" cy="0"/>
          </a:xfrm>
          <a:prstGeom prst="straightConnector1">
            <a:avLst/>
          </a:prstGeom>
          <a:ln w="57150">
            <a:solidFill>
              <a:srgbClr val="ED1B2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D672E2-C4AD-415E-8E74-C72E30931095}"/>
              </a:ext>
            </a:extLst>
          </p:cNvPr>
          <p:cNvSpPr txBox="1"/>
          <p:nvPr/>
        </p:nvSpPr>
        <p:spPr>
          <a:xfrm>
            <a:off x="8862468" y="3693537"/>
            <a:ext cx="1029060" cy="584775"/>
          </a:xfrm>
          <a:prstGeom prst="rect">
            <a:avLst/>
          </a:prstGeom>
          <a:noFill/>
        </p:spPr>
        <p:txBody>
          <a:bodyPr wrap="square" rtlCol="0">
            <a:spAutoFit/>
          </a:bodyPr>
          <a:lstStyle/>
          <a:p>
            <a:pPr marL="223837" lvl="2" indent="0" algn="just" rtl="0">
              <a:spcBef>
                <a:spcPts val="901"/>
              </a:spcBef>
              <a:spcAft>
                <a:spcPts val="0"/>
              </a:spcAft>
              <a:buSzPts val="1600"/>
              <a:buNone/>
            </a:pPr>
            <a:r>
              <a:rPr lang="en-US" sz="3200" dirty="0">
                <a:latin typeface="PF BeauSans Pro" panose="02000500000000020004" pitchFamily="2" charset="0"/>
              </a:rPr>
              <a:t>&amp;</a:t>
            </a:r>
            <a:endParaRPr lang="vi-VN" sz="3200" dirty="0">
              <a:latin typeface="PF BeauSans Pro" panose="02000500000000020004" pitchFamily="2" charset="0"/>
            </a:endParaRPr>
          </a:p>
        </p:txBody>
      </p:sp>
      <p:sp>
        <p:nvSpPr>
          <p:cNvPr id="24" name="TextBox 23">
            <a:extLst>
              <a:ext uri="{FF2B5EF4-FFF2-40B4-BE49-F238E27FC236}">
                <a16:creationId xmlns:a16="http://schemas.microsoft.com/office/drawing/2014/main" id="{8F403642-3333-4CC2-9853-68D1863E34FC}"/>
              </a:ext>
            </a:extLst>
          </p:cNvPr>
          <p:cNvSpPr txBox="1"/>
          <p:nvPr/>
        </p:nvSpPr>
        <p:spPr>
          <a:xfrm>
            <a:off x="909497" y="3733197"/>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840,3</a:t>
            </a:r>
            <a:endParaRPr lang="vi-VN" sz="1400" b="1" dirty="0">
              <a:latin typeface="PF BeauSans Pro" panose="02000500000000020004" pitchFamily="2" charset="0"/>
            </a:endParaRPr>
          </a:p>
        </p:txBody>
      </p:sp>
      <p:sp>
        <p:nvSpPr>
          <p:cNvPr id="25" name="TextBox 24">
            <a:extLst>
              <a:ext uri="{FF2B5EF4-FFF2-40B4-BE49-F238E27FC236}">
                <a16:creationId xmlns:a16="http://schemas.microsoft.com/office/drawing/2014/main" id="{34EA0961-DEF4-45DF-98C4-0A60F89A92A5}"/>
              </a:ext>
            </a:extLst>
          </p:cNvPr>
          <p:cNvSpPr txBox="1"/>
          <p:nvPr/>
        </p:nvSpPr>
        <p:spPr>
          <a:xfrm>
            <a:off x="5295187" y="1716649"/>
            <a:ext cx="1632359" cy="307777"/>
          </a:xfrm>
          <a:prstGeom prst="rect">
            <a:avLst/>
          </a:prstGeom>
          <a:noFill/>
        </p:spPr>
        <p:txBody>
          <a:bodyPr wrap="square" rtlCol="0">
            <a:spAutoFit/>
          </a:bodyPr>
          <a:lstStyle/>
          <a:p>
            <a:pPr marL="223837" lvl="2" indent="0" algn="just" rtl="0">
              <a:spcBef>
                <a:spcPts val="901"/>
              </a:spcBef>
              <a:spcAft>
                <a:spcPts val="0"/>
              </a:spcAft>
              <a:buSzPts val="1600"/>
              <a:buNone/>
            </a:pPr>
            <a:r>
              <a:rPr lang="en-US" sz="1400" b="1" dirty="0">
                <a:latin typeface="PF BeauSans Pro" panose="02000500000000020004" pitchFamily="2" charset="0"/>
              </a:rPr>
              <a:t>3.007,6</a:t>
            </a:r>
            <a:endParaRPr lang="vi-VN" sz="1400" b="1" dirty="0">
              <a:latin typeface="PF BeauSans Pro" panose="02000500000000020004" pitchFamily="2" charset="0"/>
            </a:endParaRPr>
          </a:p>
        </p:txBody>
      </p:sp>
      <p:cxnSp>
        <p:nvCxnSpPr>
          <p:cNvPr id="16" name="Straight Arrow Connector 15">
            <a:extLst>
              <a:ext uri="{FF2B5EF4-FFF2-40B4-BE49-F238E27FC236}">
                <a16:creationId xmlns:a16="http://schemas.microsoft.com/office/drawing/2014/main" id="{6AFFE020-0E73-4008-9156-2D25B1B79BA1}"/>
              </a:ext>
            </a:extLst>
          </p:cNvPr>
          <p:cNvCxnSpPr/>
          <p:nvPr/>
        </p:nvCxnSpPr>
        <p:spPr>
          <a:xfrm flipV="1">
            <a:off x="2062976" y="2319454"/>
            <a:ext cx="2676292" cy="1164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1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2047</Words>
  <Application>Microsoft Office PowerPoint</Application>
  <PresentationFormat>Widescreen</PresentationFormat>
  <Paragraphs>273</Paragraphs>
  <Slides>17</Slides>
  <Notes>17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FS Magistral Bold</vt:lpstr>
      <vt:lpstr>FS Magistral Bold Italic</vt:lpstr>
      <vt:lpstr>FS Magistral Extra Bold</vt:lpstr>
      <vt:lpstr>FS Magistral Medium</vt:lpstr>
      <vt:lpstr>PF BeauSans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 Trần</dc:creator>
  <cp:lastModifiedBy>Chi Trần</cp:lastModifiedBy>
  <cp:revision>8</cp:revision>
  <dcterms:created xsi:type="dcterms:W3CDTF">2024-11-05T02:55:05Z</dcterms:created>
  <dcterms:modified xsi:type="dcterms:W3CDTF">2024-11-06T08:48:04Z</dcterms:modified>
</cp:coreProperties>
</file>